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Mokoto" panose="020B0604020202020204" charset="0"/>
      <p:regular r:id="rId14"/>
    </p:embeddedFont>
    <p:embeddedFont>
      <p:font typeface="Montserrat" panose="00000500000000000000" pitchFamily="2" charset="0"/>
      <p:regular r:id="rId15"/>
    </p:embeddedFont>
    <p:embeddedFont>
      <p:font typeface="Montserrat Bold" panose="00000800000000000000" charset="0"/>
      <p:regular r:id="rId16"/>
    </p:embeddedFont>
    <p:embeddedFont>
      <p:font typeface="Roca One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689772" y="-131138"/>
            <a:ext cx="4755946" cy="1634316"/>
          </a:xfrm>
          <a:custGeom>
            <a:avLst/>
            <a:gdLst/>
            <a:ahLst/>
            <a:cxnLst/>
            <a:rect l="l" t="t" r="r" b="b"/>
            <a:pathLst>
              <a:path w="4755946" h="1634316">
                <a:moveTo>
                  <a:pt x="0" y="0"/>
                </a:moveTo>
                <a:lnTo>
                  <a:pt x="4755946" y="0"/>
                </a:lnTo>
                <a:lnTo>
                  <a:pt x="4755946" y="1634316"/>
                </a:lnTo>
                <a:lnTo>
                  <a:pt x="0" y="16343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57718" y="8783822"/>
            <a:ext cx="4755946" cy="1634316"/>
          </a:xfrm>
          <a:custGeom>
            <a:avLst/>
            <a:gdLst/>
            <a:ahLst/>
            <a:cxnLst/>
            <a:rect l="l" t="t" r="r" b="b"/>
            <a:pathLst>
              <a:path w="4755946" h="1634316">
                <a:moveTo>
                  <a:pt x="0" y="0"/>
                </a:moveTo>
                <a:lnTo>
                  <a:pt x="4755946" y="0"/>
                </a:lnTo>
                <a:lnTo>
                  <a:pt x="4755946" y="1634316"/>
                </a:lnTo>
                <a:lnTo>
                  <a:pt x="0" y="16343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383419" y="6246152"/>
            <a:ext cx="11521162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315">
                <a:solidFill>
                  <a:srgbClr val="F0F4F1"/>
                </a:solidFill>
                <a:latin typeface="Montserrat"/>
                <a:ea typeface="Montserrat"/>
                <a:cs typeface="Montserrat"/>
                <a:sym typeface="Montserrat"/>
              </a:rPr>
              <a:t>PLATFORM PEMBELAJARAN INTERAKTIF ANATOMI MANUSIA</a:t>
            </a:r>
          </a:p>
          <a:p>
            <a:pPr algn="ctr">
              <a:lnSpc>
                <a:spcPts val="2940"/>
              </a:lnSpc>
            </a:pPr>
            <a:endParaRPr lang="en-US" sz="2100" spc="315">
              <a:solidFill>
                <a:srgbClr val="F0F4F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633579" y="3987167"/>
            <a:ext cx="13020841" cy="157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0"/>
              </a:lnSpc>
            </a:pPr>
            <a:r>
              <a:rPr lang="en-US" sz="5000">
                <a:solidFill>
                  <a:srgbClr val="F0F4F1"/>
                </a:solidFill>
                <a:latin typeface="Mokoto"/>
                <a:ea typeface="Mokoto"/>
                <a:cs typeface="Mokoto"/>
                <a:sym typeface="Mokoto"/>
              </a:rPr>
              <a:t>Interactive anatomy and fisiology learning (INFIL)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14996" y="1136663"/>
            <a:ext cx="4869430" cy="8013673"/>
            <a:chOff x="0" y="0"/>
            <a:chExt cx="754402" cy="12415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4402" cy="1241528"/>
            </a:xfrm>
            <a:custGeom>
              <a:avLst/>
              <a:gdLst/>
              <a:ahLst/>
              <a:cxnLst/>
              <a:rect l="l" t="t" r="r" b="b"/>
              <a:pathLst>
                <a:path w="754402" h="1241528">
                  <a:moveTo>
                    <a:pt x="77905" y="0"/>
                  </a:moveTo>
                  <a:lnTo>
                    <a:pt x="676497" y="0"/>
                  </a:lnTo>
                  <a:cubicBezTo>
                    <a:pt x="697159" y="0"/>
                    <a:pt x="716974" y="8208"/>
                    <a:pt x="731584" y="22818"/>
                  </a:cubicBezTo>
                  <a:cubicBezTo>
                    <a:pt x="746194" y="37428"/>
                    <a:pt x="754402" y="57243"/>
                    <a:pt x="754402" y="77905"/>
                  </a:cubicBezTo>
                  <a:lnTo>
                    <a:pt x="754402" y="1163622"/>
                  </a:lnTo>
                  <a:cubicBezTo>
                    <a:pt x="754402" y="1184284"/>
                    <a:pt x="746194" y="1204100"/>
                    <a:pt x="731584" y="1218710"/>
                  </a:cubicBezTo>
                  <a:cubicBezTo>
                    <a:pt x="716974" y="1233320"/>
                    <a:pt x="697159" y="1241528"/>
                    <a:pt x="676497" y="1241528"/>
                  </a:cubicBezTo>
                  <a:lnTo>
                    <a:pt x="77905" y="1241528"/>
                  </a:lnTo>
                  <a:cubicBezTo>
                    <a:pt x="57243" y="1241528"/>
                    <a:pt x="37428" y="1233320"/>
                    <a:pt x="22818" y="1218710"/>
                  </a:cubicBezTo>
                  <a:cubicBezTo>
                    <a:pt x="8208" y="1204100"/>
                    <a:pt x="0" y="1184284"/>
                    <a:pt x="0" y="1163622"/>
                  </a:cubicBezTo>
                  <a:lnTo>
                    <a:pt x="0" y="77905"/>
                  </a:lnTo>
                  <a:cubicBezTo>
                    <a:pt x="0" y="57243"/>
                    <a:pt x="8208" y="37428"/>
                    <a:pt x="22818" y="22818"/>
                  </a:cubicBezTo>
                  <a:cubicBezTo>
                    <a:pt x="37428" y="8208"/>
                    <a:pt x="57243" y="0"/>
                    <a:pt x="77905" y="0"/>
                  </a:cubicBezTo>
                  <a:close/>
                </a:path>
              </a:pathLst>
            </a:custGeom>
            <a:blipFill>
              <a:blip r:embed="rId2"/>
              <a:stretch>
                <a:fillRect l="-4857" r="-4857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8064285" y="2220962"/>
            <a:ext cx="1327969" cy="620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1"/>
              </a:lnSpc>
            </a:pPr>
            <a:r>
              <a:rPr lang="en-US" sz="3999" b="1">
                <a:solidFill>
                  <a:srgbClr val="031D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Tim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346024" y="3979570"/>
            <a:ext cx="8970957" cy="2735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7395" lvl="1" indent="-298697" algn="l">
              <a:lnSpc>
                <a:spcPts val="4355"/>
              </a:lnSpc>
              <a:buFont typeface="Arial"/>
              <a:buChar char="•"/>
            </a:pPr>
            <a:r>
              <a:rPr lang="en-US" sz="2766" spc="3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CEO/Founder: </a:t>
            </a:r>
          </a:p>
          <a:p>
            <a:pPr marL="597395" lvl="1" indent="-298697" algn="l">
              <a:lnSpc>
                <a:spcPts val="4355"/>
              </a:lnSpc>
              <a:buFont typeface="Arial"/>
              <a:buChar char="•"/>
            </a:pPr>
            <a:r>
              <a:rPr lang="en-US" sz="2766" spc="3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CTO/Lead Developer: </a:t>
            </a:r>
          </a:p>
          <a:p>
            <a:pPr marL="597395" lvl="1" indent="-298697" algn="l">
              <a:lnSpc>
                <a:spcPts val="4355"/>
              </a:lnSpc>
              <a:buFont typeface="Arial"/>
              <a:buChar char="•"/>
            </a:pPr>
            <a:r>
              <a:rPr lang="en-US" sz="2766" spc="3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Content Creator &amp; Educator: </a:t>
            </a:r>
          </a:p>
          <a:p>
            <a:pPr marL="597395" lvl="1" indent="-298697" algn="l">
              <a:lnSpc>
                <a:spcPts val="4355"/>
              </a:lnSpc>
              <a:buFont typeface="Arial"/>
              <a:buChar char="•"/>
            </a:pPr>
            <a:r>
              <a:rPr lang="en-US" sz="2766" spc="3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Marketing &amp; Partnerships:</a:t>
            </a:r>
          </a:p>
          <a:p>
            <a:pPr algn="l">
              <a:lnSpc>
                <a:spcPts val="4355"/>
              </a:lnSpc>
            </a:pPr>
            <a:endParaRPr lang="en-US" sz="2766" spc="33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3191436" y="-2704304"/>
            <a:ext cx="8135728" cy="6434622"/>
          </a:xfrm>
          <a:custGeom>
            <a:avLst/>
            <a:gdLst/>
            <a:ahLst/>
            <a:cxnLst/>
            <a:rect l="l" t="t" r="r" b="b"/>
            <a:pathLst>
              <a:path w="8135728" h="6434622">
                <a:moveTo>
                  <a:pt x="0" y="0"/>
                </a:moveTo>
                <a:lnTo>
                  <a:pt x="8135728" y="0"/>
                </a:lnTo>
                <a:lnTo>
                  <a:pt x="8135728" y="6434621"/>
                </a:lnTo>
                <a:lnTo>
                  <a:pt x="0" y="64346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279035" y="6331582"/>
            <a:ext cx="8135728" cy="6434622"/>
          </a:xfrm>
          <a:custGeom>
            <a:avLst/>
            <a:gdLst/>
            <a:ahLst/>
            <a:cxnLst/>
            <a:rect l="l" t="t" r="r" b="b"/>
            <a:pathLst>
              <a:path w="8135728" h="6434622">
                <a:moveTo>
                  <a:pt x="0" y="0"/>
                </a:moveTo>
                <a:lnTo>
                  <a:pt x="8135729" y="0"/>
                </a:lnTo>
                <a:lnTo>
                  <a:pt x="8135729" y="6434622"/>
                </a:lnTo>
                <a:lnTo>
                  <a:pt x="0" y="6434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193995" y="4052426"/>
            <a:ext cx="2742749" cy="6234574"/>
          </a:xfrm>
          <a:custGeom>
            <a:avLst/>
            <a:gdLst/>
            <a:ahLst/>
            <a:cxnLst/>
            <a:rect l="l" t="t" r="r" b="b"/>
            <a:pathLst>
              <a:path w="2742749" h="6234574">
                <a:moveTo>
                  <a:pt x="0" y="0"/>
                </a:moveTo>
                <a:lnTo>
                  <a:pt x="2742750" y="0"/>
                </a:lnTo>
                <a:lnTo>
                  <a:pt x="2742750" y="6234574"/>
                </a:lnTo>
                <a:lnTo>
                  <a:pt x="0" y="62345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62222"/>
            <a:ext cx="4264471" cy="10647943"/>
          </a:xfrm>
          <a:custGeom>
            <a:avLst/>
            <a:gdLst/>
            <a:ahLst/>
            <a:cxnLst/>
            <a:rect l="l" t="t" r="r" b="b"/>
            <a:pathLst>
              <a:path w="4264471" h="10647943">
                <a:moveTo>
                  <a:pt x="0" y="0"/>
                </a:moveTo>
                <a:lnTo>
                  <a:pt x="4264471" y="0"/>
                </a:lnTo>
                <a:lnTo>
                  <a:pt x="4264471" y="10647943"/>
                </a:lnTo>
                <a:lnTo>
                  <a:pt x="0" y="106479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992" r="-22477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037897" y="2048378"/>
            <a:ext cx="6212205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b="1" spc="2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Perkiraan Biaya &amp; Pendanaan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978374" y="4159787"/>
            <a:ext cx="6827758" cy="2267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l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599" spc="2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Pengembangan Produk: $</a:t>
            </a:r>
          </a:p>
          <a:p>
            <a:pPr marL="561339" lvl="1" indent="-280669" algn="l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599" spc="2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Pemasaran &amp; Promosi: $</a:t>
            </a:r>
          </a:p>
          <a:p>
            <a:pPr marL="561339" lvl="1" indent="-280669" algn="l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599" spc="2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Biaya Operasional Bulanan: $</a:t>
            </a:r>
          </a:p>
          <a:p>
            <a:pPr marL="561339" lvl="1" indent="-280669" algn="l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599" spc="2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Total Pendanaan yang Dibutuhkan: $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endParaRPr lang="en-US" sz="2599" spc="2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4020622" y="-360943"/>
            <a:ext cx="4716216" cy="10647943"/>
          </a:xfrm>
          <a:custGeom>
            <a:avLst/>
            <a:gdLst/>
            <a:ahLst/>
            <a:cxnLst/>
            <a:rect l="l" t="t" r="r" b="b"/>
            <a:pathLst>
              <a:path w="4716216" h="10647943">
                <a:moveTo>
                  <a:pt x="0" y="0"/>
                </a:moveTo>
                <a:lnTo>
                  <a:pt x="4716215" y="0"/>
                </a:lnTo>
                <a:lnTo>
                  <a:pt x="4716215" y="10647943"/>
                </a:lnTo>
                <a:lnTo>
                  <a:pt x="0" y="106479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0721" r="-3815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599372" y="2735647"/>
            <a:ext cx="5585763" cy="6522653"/>
          </a:xfrm>
          <a:custGeom>
            <a:avLst/>
            <a:gdLst/>
            <a:ahLst/>
            <a:cxnLst/>
            <a:rect l="l" t="t" r="r" b="b"/>
            <a:pathLst>
              <a:path w="5585763" h="6522653">
                <a:moveTo>
                  <a:pt x="0" y="0"/>
                </a:moveTo>
                <a:lnTo>
                  <a:pt x="5585763" y="0"/>
                </a:lnTo>
                <a:lnTo>
                  <a:pt x="5585763" y="6522653"/>
                </a:lnTo>
                <a:lnTo>
                  <a:pt x="0" y="6522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14996" y="1136663"/>
            <a:ext cx="4869430" cy="8013673"/>
            <a:chOff x="0" y="0"/>
            <a:chExt cx="754402" cy="12415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4402" cy="1241528"/>
            </a:xfrm>
            <a:custGeom>
              <a:avLst/>
              <a:gdLst/>
              <a:ahLst/>
              <a:cxnLst/>
              <a:rect l="l" t="t" r="r" b="b"/>
              <a:pathLst>
                <a:path w="754402" h="1241528">
                  <a:moveTo>
                    <a:pt x="77905" y="0"/>
                  </a:moveTo>
                  <a:lnTo>
                    <a:pt x="676497" y="0"/>
                  </a:lnTo>
                  <a:cubicBezTo>
                    <a:pt x="697159" y="0"/>
                    <a:pt x="716974" y="8208"/>
                    <a:pt x="731584" y="22818"/>
                  </a:cubicBezTo>
                  <a:cubicBezTo>
                    <a:pt x="746194" y="37428"/>
                    <a:pt x="754402" y="57243"/>
                    <a:pt x="754402" y="77905"/>
                  </a:cubicBezTo>
                  <a:lnTo>
                    <a:pt x="754402" y="1163622"/>
                  </a:lnTo>
                  <a:cubicBezTo>
                    <a:pt x="754402" y="1184284"/>
                    <a:pt x="746194" y="1204100"/>
                    <a:pt x="731584" y="1218710"/>
                  </a:cubicBezTo>
                  <a:cubicBezTo>
                    <a:pt x="716974" y="1233320"/>
                    <a:pt x="697159" y="1241528"/>
                    <a:pt x="676497" y="1241528"/>
                  </a:cubicBezTo>
                  <a:lnTo>
                    <a:pt x="77905" y="1241528"/>
                  </a:lnTo>
                  <a:cubicBezTo>
                    <a:pt x="57243" y="1241528"/>
                    <a:pt x="37428" y="1233320"/>
                    <a:pt x="22818" y="1218710"/>
                  </a:cubicBezTo>
                  <a:cubicBezTo>
                    <a:pt x="8208" y="1204100"/>
                    <a:pt x="0" y="1184284"/>
                    <a:pt x="0" y="1163622"/>
                  </a:cubicBezTo>
                  <a:lnTo>
                    <a:pt x="0" y="77905"/>
                  </a:lnTo>
                  <a:cubicBezTo>
                    <a:pt x="0" y="57243"/>
                    <a:pt x="8208" y="37428"/>
                    <a:pt x="22818" y="22818"/>
                  </a:cubicBezTo>
                  <a:cubicBezTo>
                    <a:pt x="37428" y="8208"/>
                    <a:pt x="57243" y="0"/>
                    <a:pt x="77905" y="0"/>
                  </a:cubicBezTo>
                  <a:close/>
                </a:path>
              </a:pathLst>
            </a:custGeom>
            <a:blipFill>
              <a:blip r:embed="rId2"/>
              <a:stretch>
                <a:fillRect l="-4857" r="-4857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8064285" y="2220962"/>
            <a:ext cx="5410358" cy="620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1"/>
              </a:lnSpc>
            </a:pPr>
            <a:r>
              <a:rPr lang="en-US" sz="3999" b="1">
                <a:solidFill>
                  <a:srgbClr val="031D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KONTAK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346024" y="3979570"/>
            <a:ext cx="8970957" cy="3288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7395" lvl="1" indent="-298697" algn="l">
              <a:lnSpc>
                <a:spcPts val="4355"/>
              </a:lnSpc>
              <a:buFont typeface="Arial"/>
              <a:buChar char="•"/>
            </a:pPr>
            <a:r>
              <a:rPr lang="en-US" sz="2766" spc="3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Nama Perusahaan: </a:t>
            </a:r>
          </a:p>
          <a:p>
            <a:pPr marL="597395" lvl="1" indent="-298697" algn="l">
              <a:lnSpc>
                <a:spcPts val="4355"/>
              </a:lnSpc>
              <a:buFont typeface="Arial"/>
              <a:buChar char="•"/>
            </a:pPr>
            <a:r>
              <a:rPr lang="en-US" sz="2766" spc="3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Website: </a:t>
            </a:r>
          </a:p>
          <a:p>
            <a:pPr marL="597395" lvl="1" indent="-298697" algn="l">
              <a:lnSpc>
                <a:spcPts val="4355"/>
              </a:lnSpc>
              <a:buFont typeface="Arial"/>
              <a:buChar char="•"/>
            </a:pPr>
            <a:r>
              <a:rPr lang="en-US" sz="2766" spc="3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Email: </a:t>
            </a:r>
          </a:p>
          <a:p>
            <a:pPr marL="597395" lvl="1" indent="-298697" algn="l">
              <a:lnSpc>
                <a:spcPts val="4355"/>
              </a:lnSpc>
              <a:buFont typeface="Arial"/>
              <a:buChar char="•"/>
            </a:pPr>
            <a:r>
              <a:rPr lang="en-US" sz="2766" spc="3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Telepon: </a:t>
            </a:r>
          </a:p>
          <a:p>
            <a:pPr marL="597395" lvl="1" indent="-298697" algn="l">
              <a:lnSpc>
                <a:spcPts val="4355"/>
              </a:lnSpc>
              <a:buFont typeface="Arial"/>
              <a:buChar char="•"/>
            </a:pPr>
            <a:r>
              <a:rPr lang="en-US" sz="2766" spc="3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Media Sosial: </a:t>
            </a:r>
          </a:p>
          <a:p>
            <a:pPr algn="l">
              <a:lnSpc>
                <a:spcPts val="4355"/>
              </a:lnSpc>
            </a:pPr>
            <a:endParaRPr lang="en-US" sz="2766" spc="33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3191436" y="-2704304"/>
            <a:ext cx="8135728" cy="6434622"/>
          </a:xfrm>
          <a:custGeom>
            <a:avLst/>
            <a:gdLst/>
            <a:ahLst/>
            <a:cxnLst/>
            <a:rect l="l" t="t" r="r" b="b"/>
            <a:pathLst>
              <a:path w="8135728" h="6434622">
                <a:moveTo>
                  <a:pt x="0" y="0"/>
                </a:moveTo>
                <a:lnTo>
                  <a:pt x="8135728" y="0"/>
                </a:lnTo>
                <a:lnTo>
                  <a:pt x="8135728" y="6434621"/>
                </a:lnTo>
                <a:lnTo>
                  <a:pt x="0" y="64346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279035" y="6331582"/>
            <a:ext cx="8135728" cy="6434622"/>
          </a:xfrm>
          <a:custGeom>
            <a:avLst/>
            <a:gdLst/>
            <a:ahLst/>
            <a:cxnLst/>
            <a:rect l="l" t="t" r="r" b="b"/>
            <a:pathLst>
              <a:path w="8135728" h="6434622">
                <a:moveTo>
                  <a:pt x="0" y="0"/>
                </a:moveTo>
                <a:lnTo>
                  <a:pt x="8135729" y="0"/>
                </a:lnTo>
                <a:lnTo>
                  <a:pt x="8135729" y="6434622"/>
                </a:lnTo>
                <a:lnTo>
                  <a:pt x="0" y="6434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193995" y="4052426"/>
            <a:ext cx="2742749" cy="6234574"/>
          </a:xfrm>
          <a:custGeom>
            <a:avLst/>
            <a:gdLst/>
            <a:ahLst/>
            <a:cxnLst/>
            <a:rect l="l" t="t" r="r" b="b"/>
            <a:pathLst>
              <a:path w="2742749" h="6234574">
                <a:moveTo>
                  <a:pt x="0" y="0"/>
                </a:moveTo>
                <a:lnTo>
                  <a:pt x="2742750" y="0"/>
                </a:lnTo>
                <a:lnTo>
                  <a:pt x="2742750" y="6234574"/>
                </a:lnTo>
                <a:lnTo>
                  <a:pt x="0" y="62345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37519" y="6936597"/>
            <a:ext cx="4148385" cy="565601"/>
            <a:chOff x="0" y="0"/>
            <a:chExt cx="1092579" cy="1489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579" cy="148965"/>
            </a:xfrm>
            <a:custGeom>
              <a:avLst/>
              <a:gdLst/>
              <a:ahLst/>
              <a:cxnLst/>
              <a:rect l="l" t="t" r="r" b="b"/>
              <a:pathLst>
                <a:path w="1092579" h="148965">
                  <a:moveTo>
                    <a:pt x="13064" y="0"/>
                  </a:moveTo>
                  <a:lnTo>
                    <a:pt x="1079515" y="0"/>
                  </a:lnTo>
                  <a:cubicBezTo>
                    <a:pt x="1086730" y="0"/>
                    <a:pt x="1092579" y="5849"/>
                    <a:pt x="1092579" y="13064"/>
                  </a:cubicBezTo>
                  <a:lnTo>
                    <a:pt x="1092579" y="135901"/>
                  </a:lnTo>
                  <a:cubicBezTo>
                    <a:pt x="1092579" y="139366"/>
                    <a:pt x="1091202" y="142689"/>
                    <a:pt x="1088752" y="145138"/>
                  </a:cubicBezTo>
                  <a:cubicBezTo>
                    <a:pt x="1086302" y="147588"/>
                    <a:pt x="1082980" y="148965"/>
                    <a:pt x="1079515" y="148965"/>
                  </a:cubicBezTo>
                  <a:lnTo>
                    <a:pt x="13064" y="148965"/>
                  </a:lnTo>
                  <a:cubicBezTo>
                    <a:pt x="9599" y="148965"/>
                    <a:pt x="6276" y="147588"/>
                    <a:pt x="3826" y="145138"/>
                  </a:cubicBezTo>
                  <a:cubicBezTo>
                    <a:pt x="1376" y="142689"/>
                    <a:pt x="0" y="139366"/>
                    <a:pt x="0" y="135901"/>
                  </a:cubicBezTo>
                  <a:lnTo>
                    <a:pt x="0" y="13064"/>
                  </a:lnTo>
                  <a:cubicBezTo>
                    <a:pt x="0" y="9599"/>
                    <a:pt x="1376" y="6276"/>
                    <a:pt x="3826" y="3826"/>
                  </a:cubicBezTo>
                  <a:cubicBezTo>
                    <a:pt x="6276" y="1376"/>
                    <a:pt x="9599" y="0"/>
                    <a:pt x="1306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64CA2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266700"/>
              <a:ext cx="1092579" cy="4156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9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963788" y="6936597"/>
            <a:ext cx="4148385" cy="565601"/>
            <a:chOff x="0" y="0"/>
            <a:chExt cx="1092579" cy="1489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92579" cy="148965"/>
            </a:xfrm>
            <a:custGeom>
              <a:avLst/>
              <a:gdLst/>
              <a:ahLst/>
              <a:cxnLst/>
              <a:rect l="l" t="t" r="r" b="b"/>
              <a:pathLst>
                <a:path w="1092579" h="148965">
                  <a:moveTo>
                    <a:pt x="13064" y="0"/>
                  </a:moveTo>
                  <a:lnTo>
                    <a:pt x="1079515" y="0"/>
                  </a:lnTo>
                  <a:cubicBezTo>
                    <a:pt x="1086730" y="0"/>
                    <a:pt x="1092579" y="5849"/>
                    <a:pt x="1092579" y="13064"/>
                  </a:cubicBezTo>
                  <a:lnTo>
                    <a:pt x="1092579" y="135901"/>
                  </a:lnTo>
                  <a:cubicBezTo>
                    <a:pt x="1092579" y="139366"/>
                    <a:pt x="1091202" y="142689"/>
                    <a:pt x="1088752" y="145138"/>
                  </a:cubicBezTo>
                  <a:cubicBezTo>
                    <a:pt x="1086302" y="147588"/>
                    <a:pt x="1082980" y="148965"/>
                    <a:pt x="1079515" y="148965"/>
                  </a:cubicBezTo>
                  <a:lnTo>
                    <a:pt x="13064" y="148965"/>
                  </a:lnTo>
                  <a:cubicBezTo>
                    <a:pt x="9599" y="148965"/>
                    <a:pt x="6276" y="147588"/>
                    <a:pt x="3826" y="145138"/>
                  </a:cubicBezTo>
                  <a:cubicBezTo>
                    <a:pt x="1376" y="142689"/>
                    <a:pt x="0" y="139366"/>
                    <a:pt x="0" y="135901"/>
                  </a:cubicBezTo>
                  <a:lnTo>
                    <a:pt x="0" y="13064"/>
                  </a:lnTo>
                  <a:cubicBezTo>
                    <a:pt x="0" y="9599"/>
                    <a:pt x="1376" y="6276"/>
                    <a:pt x="3826" y="3826"/>
                  </a:cubicBezTo>
                  <a:cubicBezTo>
                    <a:pt x="6276" y="1376"/>
                    <a:pt x="9599" y="0"/>
                    <a:pt x="1306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64CA2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266700"/>
              <a:ext cx="1092579" cy="4156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9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002096" y="6936597"/>
            <a:ext cx="4148385" cy="565601"/>
            <a:chOff x="0" y="0"/>
            <a:chExt cx="1092579" cy="14896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92579" cy="148965"/>
            </a:xfrm>
            <a:custGeom>
              <a:avLst/>
              <a:gdLst/>
              <a:ahLst/>
              <a:cxnLst/>
              <a:rect l="l" t="t" r="r" b="b"/>
              <a:pathLst>
                <a:path w="1092579" h="148965">
                  <a:moveTo>
                    <a:pt x="13064" y="0"/>
                  </a:moveTo>
                  <a:lnTo>
                    <a:pt x="1079515" y="0"/>
                  </a:lnTo>
                  <a:cubicBezTo>
                    <a:pt x="1086730" y="0"/>
                    <a:pt x="1092579" y="5849"/>
                    <a:pt x="1092579" y="13064"/>
                  </a:cubicBezTo>
                  <a:lnTo>
                    <a:pt x="1092579" y="135901"/>
                  </a:lnTo>
                  <a:cubicBezTo>
                    <a:pt x="1092579" y="139366"/>
                    <a:pt x="1091202" y="142689"/>
                    <a:pt x="1088752" y="145138"/>
                  </a:cubicBezTo>
                  <a:cubicBezTo>
                    <a:pt x="1086302" y="147588"/>
                    <a:pt x="1082980" y="148965"/>
                    <a:pt x="1079515" y="148965"/>
                  </a:cubicBezTo>
                  <a:lnTo>
                    <a:pt x="13064" y="148965"/>
                  </a:lnTo>
                  <a:cubicBezTo>
                    <a:pt x="9599" y="148965"/>
                    <a:pt x="6276" y="147588"/>
                    <a:pt x="3826" y="145138"/>
                  </a:cubicBezTo>
                  <a:cubicBezTo>
                    <a:pt x="1376" y="142689"/>
                    <a:pt x="0" y="139366"/>
                    <a:pt x="0" y="135901"/>
                  </a:cubicBezTo>
                  <a:lnTo>
                    <a:pt x="0" y="13064"/>
                  </a:lnTo>
                  <a:cubicBezTo>
                    <a:pt x="0" y="9599"/>
                    <a:pt x="1376" y="6276"/>
                    <a:pt x="3826" y="3826"/>
                  </a:cubicBezTo>
                  <a:cubicBezTo>
                    <a:pt x="6276" y="1376"/>
                    <a:pt x="9599" y="0"/>
                    <a:pt x="1306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64CA2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266700"/>
              <a:ext cx="1092579" cy="4156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9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137519" y="2884242"/>
            <a:ext cx="14012961" cy="3207469"/>
            <a:chOff x="0" y="0"/>
            <a:chExt cx="2170974" cy="49692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70974" cy="496921"/>
            </a:xfrm>
            <a:custGeom>
              <a:avLst/>
              <a:gdLst/>
              <a:ahLst/>
              <a:cxnLst/>
              <a:rect l="l" t="t" r="r" b="b"/>
              <a:pathLst>
                <a:path w="2170974" h="496921">
                  <a:moveTo>
                    <a:pt x="8840" y="0"/>
                  </a:moveTo>
                  <a:lnTo>
                    <a:pt x="2162135" y="0"/>
                  </a:lnTo>
                  <a:cubicBezTo>
                    <a:pt x="2167017" y="0"/>
                    <a:pt x="2170974" y="3958"/>
                    <a:pt x="2170974" y="8840"/>
                  </a:cubicBezTo>
                  <a:lnTo>
                    <a:pt x="2170974" y="488081"/>
                  </a:lnTo>
                  <a:cubicBezTo>
                    <a:pt x="2170974" y="492963"/>
                    <a:pt x="2167017" y="496921"/>
                    <a:pt x="2162135" y="496921"/>
                  </a:cubicBezTo>
                  <a:lnTo>
                    <a:pt x="8840" y="496921"/>
                  </a:lnTo>
                  <a:cubicBezTo>
                    <a:pt x="3958" y="496921"/>
                    <a:pt x="0" y="492963"/>
                    <a:pt x="0" y="488081"/>
                  </a:cubicBezTo>
                  <a:lnTo>
                    <a:pt x="0" y="8840"/>
                  </a:lnTo>
                  <a:cubicBezTo>
                    <a:pt x="0" y="3958"/>
                    <a:pt x="3958" y="0"/>
                    <a:pt x="8840" y="0"/>
                  </a:cubicBezTo>
                  <a:close/>
                </a:path>
              </a:pathLst>
            </a:custGeom>
            <a:blipFill>
              <a:blip r:embed="rId2"/>
              <a:stretch>
                <a:fillRect t="-72873" b="-72873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2966540" y="1460650"/>
            <a:ext cx="12354920" cy="578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6"/>
              </a:lnSpc>
            </a:pPr>
            <a:r>
              <a:rPr lang="en-US" sz="3711" b="1">
                <a:solidFill>
                  <a:srgbClr val="031D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Masalah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25920" y="7002227"/>
            <a:ext cx="4571583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1" spc="17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Pemahaman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47066" y="7702222"/>
            <a:ext cx="4329291" cy="1038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3"/>
              </a:lnSpc>
            </a:pPr>
            <a:r>
              <a:rPr lang="en-US" sz="1799" spc="2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Sulitnya memahami anatomi manusia hanya dengan membaca buku teks atau gambar </a:t>
            </a:r>
          </a:p>
        </p:txBody>
      </p:sp>
      <p:sp>
        <p:nvSpPr>
          <p:cNvPr id="16" name="Freeform 16"/>
          <p:cNvSpPr/>
          <p:nvPr/>
        </p:nvSpPr>
        <p:spPr>
          <a:xfrm>
            <a:off x="13191436" y="-2704304"/>
            <a:ext cx="8135728" cy="6434622"/>
          </a:xfrm>
          <a:custGeom>
            <a:avLst/>
            <a:gdLst/>
            <a:ahLst/>
            <a:cxnLst/>
            <a:rect l="l" t="t" r="r" b="b"/>
            <a:pathLst>
              <a:path w="8135728" h="6434622">
                <a:moveTo>
                  <a:pt x="0" y="0"/>
                </a:moveTo>
                <a:lnTo>
                  <a:pt x="8135728" y="0"/>
                </a:lnTo>
                <a:lnTo>
                  <a:pt x="8135728" y="6434621"/>
                </a:lnTo>
                <a:lnTo>
                  <a:pt x="0" y="64346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-3279035" y="6331582"/>
            <a:ext cx="8135728" cy="6434622"/>
          </a:xfrm>
          <a:custGeom>
            <a:avLst/>
            <a:gdLst/>
            <a:ahLst/>
            <a:cxnLst/>
            <a:rect l="l" t="t" r="r" b="b"/>
            <a:pathLst>
              <a:path w="8135728" h="6434622">
                <a:moveTo>
                  <a:pt x="0" y="0"/>
                </a:moveTo>
                <a:lnTo>
                  <a:pt x="8135729" y="0"/>
                </a:lnTo>
                <a:lnTo>
                  <a:pt x="8135729" y="6434622"/>
                </a:lnTo>
                <a:lnTo>
                  <a:pt x="0" y="6434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6752188" y="7013975"/>
            <a:ext cx="4571583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1" spc="17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Metode dan tools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790497" y="7002227"/>
            <a:ext cx="4571583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1" spc="17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Kesadaran sumber daya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873334" y="7702222"/>
            <a:ext cx="4329291" cy="1390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3"/>
              </a:lnSpc>
            </a:pPr>
            <a:r>
              <a:rPr lang="en-US" sz="1799" spc="2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Kurangnya metode pembelajaran yang menarik untuk mempelajari anatomi, terutama bagi pelajar dan mahasiswa.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911643" y="7702222"/>
            <a:ext cx="4329291" cy="1743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3"/>
              </a:lnSpc>
            </a:pPr>
            <a:r>
              <a:rPr lang="en-US" sz="1799" spc="2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Tantangan dalam mengukur pemahaman pengguna dan mempertahankan minat mereka dalam mempelajari materi yang kompleks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4206755" cy="10287000"/>
            <a:chOff x="0" y="0"/>
            <a:chExt cx="110795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7952" cy="2709333"/>
            </a:xfrm>
            <a:custGeom>
              <a:avLst/>
              <a:gdLst/>
              <a:ahLst/>
              <a:cxnLst/>
              <a:rect l="l" t="t" r="r" b="b"/>
              <a:pathLst>
                <a:path w="1107952" h="2709333">
                  <a:moveTo>
                    <a:pt x="0" y="0"/>
                  </a:moveTo>
                  <a:lnTo>
                    <a:pt x="1107952" y="0"/>
                  </a:lnTo>
                  <a:lnTo>
                    <a:pt x="110795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64CA2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266700"/>
              <a:ext cx="1107952" cy="2976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96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2729413" y="4550111"/>
            <a:ext cx="11274089" cy="0"/>
          </a:xfrm>
          <a:prstGeom prst="line">
            <a:avLst/>
          </a:prstGeom>
          <a:ln w="38100" cap="flat">
            <a:solidFill>
              <a:srgbClr val="8198CB">
                <a:alpha val="96863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V="1">
            <a:off x="2729413" y="6640413"/>
            <a:ext cx="11274089" cy="0"/>
          </a:xfrm>
          <a:prstGeom prst="line">
            <a:avLst/>
          </a:prstGeom>
          <a:ln w="38100" cap="flat">
            <a:solidFill>
              <a:srgbClr val="8198CB">
                <a:alpha val="96863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2729413" y="8727285"/>
            <a:ext cx="11274089" cy="0"/>
          </a:xfrm>
          <a:prstGeom prst="line">
            <a:avLst/>
          </a:prstGeom>
          <a:ln w="38100" cap="flat">
            <a:solidFill>
              <a:srgbClr val="8198CB">
                <a:alpha val="96863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2308967" y="-2687171"/>
            <a:ext cx="8135728" cy="6434622"/>
          </a:xfrm>
          <a:custGeom>
            <a:avLst/>
            <a:gdLst/>
            <a:ahLst/>
            <a:cxnLst/>
            <a:rect l="l" t="t" r="r" b="b"/>
            <a:pathLst>
              <a:path w="8135728" h="6434622">
                <a:moveTo>
                  <a:pt x="0" y="0"/>
                </a:moveTo>
                <a:lnTo>
                  <a:pt x="8135728" y="0"/>
                </a:lnTo>
                <a:lnTo>
                  <a:pt x="8135728" y="6434622"/>
                </a:lnTo>
                <a:lnTo>
                  <a:pt x="0" y="6434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650069" y="2351568"/>
            <a:ext cx="6685501" cy="866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8"/>
              </a:lnSpc>
            </a:pPr>
            <a:r>
              <a:rPr lang="en-US" sz="2799" b="1">
                <a:solidFill>
                  <a:srgbClr val="193C8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Learn anatomy Web</a:t>
            </a:r>
          </a:p>
          <a:p>
            <a:pPr algn="l">
              <a:lnSpc>
                <a:spcPts val="3508"/>
              </a:lnSpc>
            </a:pPr>
            <a:endParaRPr lang="en-US" sz="2799" b="1">
              <a:solidFill>
                <a:srgbClr val="193C86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289367" y="3091889"/>
            <a:ext cx="1387623" cy="1141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42"/>
              </a:lnSpc>
            </a:pPr>
            <a:r>
              <a:rPr lang="en-US" sz="7296" b="1">
                <a:solidFill>
                  <a:srgbClr val="F0F4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89367" y="5182191"/>
            <a:ext cx="1387623" cy="1141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42"/>
              </a:lnSpc>
            </a:pPr>
            <a:r>
              <a:rPr lang="en-US" sz="7296" b="1">
                <a:solidFill>
                  <a:srgbClr val="F0F4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89367" y="7269063"/>
            <a:ext cx="1387623" cy="1141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42"/>
              </a:lnSpc>
            </a:pPr>
            <a:r>
              <a:rPr lang="en-US" sz="7296" b="1">
                <a:solidFill>
                  <a:srgbClr val="F0F4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650069" y="1521615"/>
            <a:ext cx="9353433" cy="639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7"/>
              </a:lnSpc>
            </a:pPr>
            <a:r>
              <a:rPr lang="en-US" sz="4099" b="1">
                <a:solidFill>
                  <a:srgbClr val="031D49"/>
                </a:solidFill>
                <a:latin typeface="Roca One Bold"/>
                <a:ea typeface="Roca One Bold"/>
                <a:cs typeface="Roca One Bold"/>
                <a:sym typeface="Roca One Bold"/>
              </a:rPr>
              <a:t>Solusi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399841" y="3180447"/>
            <a:ext cx="10750335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spc="1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Platform pembelajaran interaktif yang memudahkan pengguna mempelajari anatomi manusia melalui modul pembelajaran visual, video interaktif, dan animasi 3D</a:t>
            </a:r>
          </a:p>
        </p:txBody>
      </p:sp>
      <p:sp>
        <p:nvSpPr>
          <p:cNvPr id="15" name="Freeform 15"/>
          <p:cNvSpPr/>
          <p:nvPr/>
        </p:nvSpPr>
        <p:spPr>
          <a:xfrm>
            <a:off x="15005456" y="2361093"/>
            <a:ext cx="2742749" cy="6234574"/>
          </a:xfrm>
          <a:custGeom>
            <a:avLst/>
            <a:gdLst/>
            <a:ahLst/>
            <a:cxnLst/>
            <a:rect l="l" t="t" r="r" b="b"/>
            <a:pathLst>
              <a:path w="2742749" h="6234574">
                <a:moveTo>
                  <a:pt x="0" y="0"/>
                </a:moveTo>
                <a:lnTo>
                  <a:pt x="2742750" y="0"/>
                </a:lnTo>
                <a:lnTo>
                  <a:pt x="2742750" y="6234575"/>
                </a:lnTo>
                <a:lnTo>
                  <a:pt x="0" y="62345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399841" y="5182191"/>
            <a:ext cx="9603661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spc="1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Sistem kuis yang menguji pemahaman pengguna dengan cara yang menyenangkan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399841" y="7402413"/>
            <a:ext cx="9784905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spc="1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Pengguna berkesempatan memenangkan hadiah setiap bulan untuk meningkatkan motivasi belajar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80448" y="1637880"/>
            <a:ext cx="1225289" cy="1225289"/>
            <a:chOff x="0" y="0"/>
            <a:chExt cx="322710" cy="3227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2710" cy="322710"/>
            </a:xfrm>
            <a:custGeom>
              <a:avLst/>
              <a:gdLst/>
              <a:ahLst/>
              <a:cxnLst/>
              <a:rect l="l" t="t" r="r" b="b"/>
              <a:pathLst>
                <a:path w="322710" h="322710">
                  <a:moveTo>
                    <a:pt x="113732" y="0"/>
                  </a:moveTo>
                  <a:lnTo>
                    <a:pt x="208978" y="0"/>
                  </a:lnTo>
                  <a:cubicBezTo>
                    <a:pt x="239141" y="0"/>
                    <a:pt x="268070" y="11982"/>
                    <a:pt x="289398" y="33311"/>
                  </a:cubicBezTo>
                  <a:cubicBezTo>
                    <a:pt x="310727" y="54640"/>
                    <a:pt x="322710" y="83568"/>
                    <a:pt x="322710" y="113732"/>
                  </a:cubicBezTo>
                  <a:lnTo>
                    <a:pt x="322710" y="208978"/>
                  </a:lnTo>
                  <a:cubicBezTo>
                    <a:pt x="322710" y="239141"/>
                    <a:pt x="310727" y="268070"/>
                    <a:pt x="289398" y="289398"/>
                  </a:cubicBezTo>
                  <a:cubicBezTo>
                    <a:pt x="268070" y="310727"/>
                    <a:pt x="239141" y="322710"/>
                    <a:pt x="208978" y="322710"/>
                  </a:cubicBezTo>
                  <a:lnTo>
                    <a:pt x="113732" y="322710"/>
                  </a:lnTo>
                  <a:cubicBezTo>
                    <a:pt x="83568" y="322710"/>
                    <a:pt x="54640" y="310727"/>
                    <a:pt x="33311" y="289398"/>
                  </a:cubicBezTo>
                  <a:cubicBezTo>
                    <a:pt x="11982" y="268070"/>
                    <a:pt x="0" y="239141"/>
                    <a:pt x="0" y="208978"/>
                  </a:cubicBezTo>
                  <a:lnTo>
                    <a:pt x="0" y="113732"/>
                  </a:lnTo>
                  <a:cubicBezTo>
                    <a:pt x="0" y="83568"/>
                    <a:pt x="11982" y="54640"/>
                    <a:pt x="33311" y="33311"/>
                  </a:cubicBezTo>
                  <a:cubicBezTo>
                    <a:pt x="54640" y="11982"/>
                    <a:pt x="83568" y="0"/>
                    <a:pt x="11373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64CA2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266700"/>
              <a:ext cx="322710" cy="589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9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580448" y="3851157"/>
            <a:ext cx="1225289" cy="1225289"/>
            <a:chOff x="0" y="0"/>
            <a:chExt cx="322710" cy="3227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2710" cy="322710"/>
            </a:xfrm>
            <a:custGeom>
              <a:avLst/>
              <a:gdLst/>
              <a:ahLst/>
              <a:cxnLst/>
              <a:rect l="l" t="t" r="r" b="b"/>
              <a:pathLst>
                <a:path w="322710" h="322710">
                  <a:moveTo>
                    <a:pt x="113732" y="0"/>
                  </a:moveTo>
                  <a:lnTo>
                    <a:pt x="208978" y="0"/>
                  </a:lnTo>
                  <a:cubicBezTo>
                    <a:pt x="239141" y="0"/>
                    <a:pt x="268070" y="11982"/>
                    <a:pt x="289398" y="33311"/>
                  </a:cubicBezTo>
                  <a:cubicBezTo>
                    <a:pt x="310727" y="54640"/>
                    <a:pt x="322710" y="83568"/>
                    <a:pt x="322710" y="113732"/>
                  </a:cubicBezTo>
                  <a:lnTo>
                    <a:pt x="322710" y="208978"/>
                  </a:lnTo>
                  <a:cubicBezTo>
                    <a:pt x="322710" y="239141"/>
                    <a:pt x="310727" y="268070"/>
                    <a:pt x="289398" y="289398"/>
                  </a:cubicBezTo>
                  <a:cubicBezTo>
                    <a:pt x="268070" y="310727"/>
                    <a:pt x="239141" y="322710"/>
                    <a:pt x="208978" y="322710"/>
                  </a:cubicBezTo>
                  <a:lnTo>
                    <a:pt x="113732" y="322710"/>
                  </a:lnTo>
                  <a:cubicBezTo>
                    <a:pt x="83568" y="322710"/>
                    <a:pt x="54640" y="310727"/>
                    <a:pt x="33311" y="289398"/>
                  </a:cubicBezTo>
                  <a:cubicBezTo>
                    <a:pt x="11982" y="268070"/>
                    <a:pt x="0" y="239141"/>
                    <a:pt x="0" y="208978"/>
                  </a:cubicBezTo>
                  <a:lnTo>
                    <a:pt x="0" y="113732"/>
                  </a:lnTo>
                  <a:cubicBezTo>
                    <a:pt x="0" y="83568"/>
                    <a:pt x="11982" y="54640"/>
                    <a:pt x="33311" y="33311"/>
                  </a:cubicBezTo>
                  <a:cubicBezTo>
                    <a:pt x="54640" y="11982"/>
                    <a:pt x="83568" y="0"/>
                    <a:pt x="11373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64CA2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266700"/>
              <a:ext cx="322710" cy="589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9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580448" y="6117511"/>
            <a:ext cx="1225289" cy="1225289"/>
            <a:chOff x="0" y="0"/>
            <a:chExt cx="322710" cy="32271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2710" cy="322710"/>
            </a:xfrm>
            <a:custGeom>
              <a:avLst/>
              <a:gdLst/>
              <a:ahLst/>
              <a:cxnLst/>
              <a:rect l="l" t="t" r="r" b="b"/>
              <a:pathLst>
                <a:path w="322710" h="322710">
                  <a:moveTo>
                    <a:pt x="113732" y="0"/>
                  </a:moveTo>
                  <a:lnTo>
                    <a:pt x="208978" y="0"/>
                  </a:lnTo>
                  <a:cubicBezTo>
                    <a:pt x="239141" y="0"/>
                    <a:pt x="268070" y="11982"/>
                    <a:pt x="289398" y="33311"/>
                  </a:cubicBezTo>
                  <a:cubicBezTo>
                    <a:pt x="310727" y="54640"/>
                    <a:pt x="322710" y="83568"/>
                    <a:pt x="322710" y="113732"/>
                  </a:cubicBezTo>
                  <a:lnTo>
                    <a:pt x="322710" y="208978"/>
                  </a:lnTo>
                  <a:cubicBezTo>
                    <a:pt x="322710" y="239141"/>
                    <a:pt x="310727" y="268070"/>
                    <a:pt x="289398" y="289398"/>
                  </a:cubicBezTo>
                  <a:cubicBezTo>
                    <a:pt x="268070" y="310727"/>
                    <a:pt x="239141" y="322710"/>
                    <a:pt x="208978" y="322710"/>
                  </a:cubicBezTo>
                  <a:lnTo>
                    <a:pt x="113732" y="322710"/>
                  </a:lnTo>
                  <a:cubicBezTo>
                    <a:pt x="83568" y="322710"/>
                    <a:pt x="54640" y="310727"/>
                    <a:pt x="33311" y="289398"/>
                  </a:cubicBezTo>
                  <a:cubicBezTo>
                    <a:pt x="11982" y="268070"/>
                    <a:pt x="0" y="239141"/>
                    <a:pt x="0" y="208978"/>
                  </a:cubicBezTo>
                  <a:lnTo>
                    <a:pt x="0" y="113732"/>
                  </a:lnTo>
                  <a:cubicBezTo>
                    <a:pt x="0" y="83568"/>
                    <a:pt x="11982" y="54640"/>
                    <a:pt x="33311" y="33311"/>
                  </a:cubicBezTo>
                  <a:cubicBezTo>
                    <a:pt x="54640" y="11982"/>
                    <a:pt x="83568" y="0"/>
                    <a:pt x="11373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64CA2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266700"/>
              <a:ext cx="322710" cy="589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9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14996" y="1136663"/>
            <a:ext cx="4869430" cy="8013673"/>
            <a:chOff x="0" y="0"/>
            <a:chExt cx="754402" cy="12415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54402" cy="1241528"/>
            </a:xfrm>
            <a:custGeom>
              <a:avLst/>
              <a:gdLst/>
              <a:ahLst/>
              <a:cxnLst/>
              <a:rect l="l" t="t" r="r" b="b"/>
              <a:pathLst>
                <a:path w="754402" h="1241528">
                  <a:moveTo>
                    <a:pt x="77905" y="0"/>
                  </a:moveTo>
                  <a:lnTo>
                    <a:pt x="676497" y="0"/>
                  </a:lnTo>
                  <a:cubicBezTo>
                    <a:pt x="697159" y="0"/>
                    <a:pt x="716974" y="8208"/>
                    <a:pt x="731584" y="22818"/>
                  </a:cubicBezTo>
                  <a:cubicBezTo>
                    <a:pt x="746194" y="37428"/>
                    <a:pt x="754402" y="57243"/>
                    <a:pt x="754402" y="77905"/>
                  </a:cubicBezTo>
                  <a:lnTo>
                    <a:pt x="754402" y="1163622"/>
                  </a:lnTo>
                  <a:cubicBezTo>
                    <a:pt x="754402" y="1184284"/>
                    <a:pt x="746194" y="1204100"/>
                    <a:pt x="731584" y="1218710"/>
                  </a:cubicBezTo>
                  <a:cubicBezTo>
                    <a:pt x="716974" y="1233320"/>
                    <a:pt x="697159" y="1241528"/>
                    <a:pt x="676497" y="1241528"/>
                  </a:cubicBezTo>
                  <a:lnTo>
                    <a:pt x="77905" y="1241528"/>
                  </a:lnTo>
                  <a:cubicBezTo>
                    <a:pt x="57243" y="1241528"/>
                    <a:pt x="37428" y="1233320"/>
                    <a:pt x="22818" y="1218710"/>
                  </a:cubicBezTo>
                  <a:cubicBezTo>
                    <a:pt x="8208" y="1204100"/>
                    <a:pt x="0" y="1184284"/>
                    <a:pt x="0" y="1163622"/>
                  </a:cubicBezTo>
                  <a:lnTo>
                    <a:pt x="0" y="77905"/>
                  </a:lnTo>
                  <a:cubicBezTo>
                    <a:pt x="0" y="57243"/>
                    <a:pt x="8208" y="37428"/>
                    <a:pt x="22818" y="22818"/>
                  </a:cubicBezTo>
                  <a:cubicBezTo>
                    <a:pt x="37428" y="8208"/>
                    <a:pt x="57243" y="0"/>
                    <a:pt x="77905" y="0"/>
                  </a:cubicBezTo>
                  <a:close/>
                </a:path>
              </a:pathLst>
            </a:custGeom>
            <a:blipFill>
              <a:blip r:embed="rId2"/>
              <a:stretch>
                <a:fillRect l="-105370" r="-41331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7498148" y="616081"/>
            <a:ext cx="8803154" cy="593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1"/>
              </a:lnSpc>
            </a:pPr>
            <a:r>
              <a:rPr lang="en-US" sz="3799" b="1">
                <a:solidFill>
                  <a:srgbClr val="031D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Fitur Utama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44000" y="1385726"/>
            <a:ext cx="457158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19">
                <a:solidFill>
                  <a:srgbClr val="031D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Pembelajaran Interaktif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04773" y="3692217"/>
            <a:ext cx="457158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19">
                <a:solidFill>
                  <a:srgbClr val="031D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Sistem Kuis Dinamis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57173" y="8285504"/>
            <a:ext cx="457158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19">
                <a:solidFill>
                  <a:srgbClr val="031D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Personalisasi Pembelajaran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662747" y="1881203"/>
            <a:ext cx="1060690" cy="662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3928" b="1" spc="31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662747" y="4107507"/>
            <a:ext cx="1060690" cy="662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3928" b="1" spc="31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662747" y="6399451"/>
            <a:ext cx="1060690" cy="662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3928" b="1" spc="31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037548" y="1814868"/>
            <a:ext cx="5724354" cy="1390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18" lvl="1" indent="-194309" algn="l">
              <a:lnSpc>
                <a:spcPts val="2833"/>
              </a:lnSpc>
              <a:buFont typeface="Arial"/>
              <a:buChar char="•"/>
            </a:pPr>
            <a:r>
              <a:rPr lang="en-US" sz="1799" spc="2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Animasi 3D organ tubuh, otot, dan tulang untuk mempermudah pemahaman</a:t>
            </a:r>
          </a:p>
          <a:p>
            <a:pPr marL="388618" lvl="1" indent="-194309" algn="l">
              <a:lnSpc>
                <a:spcPts val="2833"/>
              </a:lnSpc>
              <a:buFont typeface="Arial"/>
              <a:buChar char="•"/>
            </a:pPr>
            <a:r>
              <a:rPr lang="en-US" sz="1799" spc="2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Video penjelasan yang menyeluruh dan mudah dipahami.</a:t>
            </a:r>
          </a:p>
        </p:txBody>
      </p:sp>
      <p:sp>
        <p:nvSpPr>
          <p:cNvPr id="21" name="Freeform 21"/>
          <p:cNvSpPr/>
          <p:nvPr/>
        </p:nvSpPr>
        <p:spPr>
          <a:xfrm>
            <a:off x="13191436" y="-2704304"/>
            <a:ext cx="8135728" cy="6434622"/>
          </a:xfrm>
          <a:custGeom>
            <a:avLst/>
            <a:gdLst/>
            <a:ahLst/>
            <a:cxnLst/>
            <a:rect l="l" t="t" r="r" b="b"/>
            <a:pathLst>
              <a:path w="8135728" h="6434622">
                <a:moveTo>
                  <a:pt x="0" y="0"/>
                </a:moveTo>
                <a:lnTo>
                  <a:pt x="8135728" y="0"/>
                </a:lnTo>
                <a:lnTo>
                  <a:pt x="8135728" y="6434621"/>
                </a:lnTo>
                <a:lnTo>
                  <a:pt x="0" y="64346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-3279035" y="6331582"/>
            <a:ext cx="8135728" cy="6434622"/>
          </a:xfrm>
          <a:custGeom>
            <a:avLst/>
            <a:gdLst/>
            <a:ahLst/>
            <a:cxnLst/>
            <a:rect l="l" t="t" r="r" b="b"/>
            <a:pathLst>
              <a:path w="8135728" h="6434622">
                <a:moveTo>
                  <a:pt x="0" y="0"/>
                </a:moveTo>
                <a:lnTo>
                  <a:pt x="8135729" y="0"/>
                </a:lnTo>
                <a:lnTo>
                  <a:pt x="8135729" y="6434622"/>
                </a:lnTo>
                <a:lnTo>
                  <a:pt x="0" y="6434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9144000" y="4117032"/>
            <a:ext cx="5724354" cy="1390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18" lvl="1" indent="-194309" algn="l">
              <a:lnSpc>
                <a:spcPts val="2833"/>
              </a:lnSpc>
              <a:buFont typeface="Arial"/>
              <a:buChar char="•"/>
            </a:pPr>
            <a:r>
              <a:rPr lang="en-US" sz="1799" spc="2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Kuis interaktif dengan berbagai tingkat kesulitan yang menantang</a:t>
            </a:r>
          </a:p>
          <a:p>
            <a:pPr marL="388618" lvl="1" indent="-194309" algn="l">
              <a:lnSpc>
                <a:spcPts val="2833"/>
              </a:lnSpc>
              <a:buFont typeface="Arial"/>
              <a:buChar char="•"/>
            </a:pPr>
            <a:r>
              <a:rPr lang="en-US" sz="1799" spc="2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Umpan balik instan untuk membantu pengguna belajar dari kesalahan mereka.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037548" y="6488017"/>
            <a:ext cx="5724354" cy="1390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18" lvl="1" indent="-194309" algn="l">
              <a:lnSpc>
                <a:spcPts val="2833"/>
              </a:lnSpc>
              <a:buFont typeface="Arial"/>
              <a:buChar char="•"/>
            </a:pPr>
            <a:r>
              <a:rPr lang="en-US" sz="1799" spc="2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Sistem leaderboard bulanan dengan hadiah untuk pengguna dengan skor tertinggi</a:t>
            </a:r>
          </a:p>
          <a:p>
            <a:pPr marL="388618" lvl="1" indent="-194309" algn="l">
              <a:lnSpc>
                <a:spcPts val="2833"/>
              </a:lnSpc>
              <a:buFont typeface="Arial"/>
              <a:buChar char="•"/>
            </a:pPr>
            <a:r>
              <a:rPr lang="en-US" sz="1799" spc="2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Poin yang bisa dikumpulkan dan ditukar dengan hadiah menarik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7580448" y="8323604"/>
            <a:ext cx="1225289" cy="1225289"/>
            <a:chOff x="0" y="0"/>
            <a:chExt cx="322710" cy="32271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22710" cy="322710"/>
            </a:xfrm>
            <a:custGeom>
              <a:avLst/>
              <a:gdLst/>
              <a:ahLst/>
              <a:cxnLst/>
              <a:rect l="l" t="t" r="r" b="b"/>
              <a:pathLst>
                <a:path w="322710" h="322710">
                  <a:moveTo>
                    <a:pt x="113732" y="0"/>
                  </a:moveTo>
                  <a:lnTo>
                    <a:pt x="208978" y="0"/>
                  </a:lnTo>
                  <a:cubicBezTo>
                    <a:pt x="239141" y="0"/>
                    <a:pt x="268070" y="11982"/>
                    <a:pt x="289398" y="33311"/>
                  </a:cubicBezTo>
                  <a:cubicBezTo>
                    <a:pt x="310727" y="54640"/>
                    <a:pt x="322710" y="83568"/>
                    <a:pt x="322710" y="113732"/>
                  </a:cubicBezTo>
                  <a:lnTo>
                    <a:pt x="322710" y="208978"/>
                  </a:lnTo>
                  <a:cubicBezTo>
                    <a:pt x="322710" y="239141"/>
                    <a:pt x="310727" y="268070"/>
                    <a:pt x="289398" y="289398"/>
                  </a:cubicBezTo>
                  <a:cubicBezTo>
                    <a:pt x="268070" y="310727"/>
                    <a:pt x="239141" y="322710"/>
                    <a:pt x="208978" y="322710"/>
                  </a:cubicBezTo>
                  <a:lnTo>
                    <a:pt x="113732" y="322710"/>
                  </a:lnTo>
                  <a:cubicBezTo>
                    <a:pt x="83568" y="322710"/>
                    <a:pt x="54640" y="310727"/>
                    <a:pt x="33311" y="289398"/>
                  </a:cubicBezTo>
                  <a:cubicBezTo>
                    <a:pt x="11982" y="268070"/>
                    <a:pt x="0" y="239141"/>
                    <a:pt x="0" y="208978"/>
                  </a:cubicBezTo>
                  <a:lnTo>
                    <a:pt x="0" y="113732"/>
                  </a:lnTo>
                  <a:cubicBezTo>
                    <a:pt x="0" y="83568"/>
                    <a:pt x="11982" y="54640"/>
                    <a:pt x="33311" y="33311"/>
                  </a:cubicBezTo>
                  <a:cubicBezTo>
                    <a:pt x="54640" y="11982"/>
                    <a:pt x="83568" y="0"/>
                    <a:pt x="11373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64CA2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7" name="TextBox 27"/>
            <p:cNvSpPr txBox="1"/>
            <p:nvPr/>
          </p:nvSpPr>
          <p:spPr>
            <a:xfrm>
              <a:off x="0" y="-266700"/>
              <a:ext cx="322710" cy="589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96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7662747" y="8566927"/>
            <a:ext cx="1060690" cy="662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3928" b="1" spc="31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357173" y="6079411"/>
            <a:ext cx="457158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19">
                <a:solidFill>
                  <a:srgbClr val="031D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Hadiah &amp; Penghargaan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037548" y="8421560"/>
            <a:ext cx="5724354" cy="1390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3"/>
              </a:lnSpc>
            </a:pPr>
            <a:endParaRPr/>
          </a:p>
          <a:p>
            <a:pPr marL="388618" lvl="1" indent="-194309" algn="l">
              <a:lnSpc>
                <a:spcPts val="2833"/>
              </a:lnSpc>
              <a:buFont typeface="Arial"/>
              <a:buChar char="•"/>
            </a:pPr>
            <a:r>
              <a:rPr lang="en-US" sz="1799" spc="2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Setiap pengguna dapat melacak kemajuan belajar mereka dan fokus pada area yang perlu ditingkatkan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4206755" cy="10287000"/>
            <a:chOff x="0" y="0"/>
            <a:chExt cx="110795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7952" cy="2709333"/>
            </a:xfrm>
            <a:custGeom>
              <a:avLst/>
              <a:gdLst/>
              <a:ahLst/>
              <a:cxnLst/>
              <a:rect l="l" t="t" r="r" b="b"/>
              <a:pathLst>
                <a:path w="1107952" h="2709333">
                  <a:moveTo>
                    <a:pt x="0" y="0"/>
                  </a:moveTo>
                  <a:lnTo>
                    <a:pt x="1107952" y="0"/>
                  </a:lnTo>
                  <a:lnTo>
                    <a:pt x="110795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64CA2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266700"/>
              <a:ext cx="1107952" cy="2976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96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2729413" y="4550111"/>
            <a:ext cx="11274089" cy="0"/>
          </a:xfrm>
          <a:prstGeom prst="line">
            <a:avLst/>
          </a:prstGeom>
          <a:ln w="38100" cap="flat">
            <a:solidFill>
              <a:srgbClr val="8198CB">
                <a:alpha val="96863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V="1">
            <a:off x="2729413" y="6640413"/>
            <a:ext cx="11274089" cy="0"/>
          </a:xfrm>
          <a:prstGeom prst="line">
            <a:avLst/>
          </a:prstGeom>
          <a:ln w="38100" cap="flat">
            <a:solidFill>
              <a:srgbClr val="8198CB">
                <a:alpha val="96863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2729413" y="8727285"/>
            <a:ext cx="11274089" cy="0"/>
          </a:xfrm>
          <a:prstGeom prst="line">
            <a:avLst/>
          </a:prstGeom>
          <a:ln w="38100" cap="flat">
            <a:solidFill>
              <a:srgbClr val="8198CB">
                <a:alpha val="96863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2308967" y="-2687171"/>
            <a:ext cx="8135728" cy="6434622"/>
          </a:xfrm>
          <a:custGeom>
            <a:avLst/>
            <a:gdLst/>
            <a:ahLst/>
            <a:cxnLst/>
            <a:rect l="l" t="t" r="r" b="b"/>
            <a:pathLst>
              <a:path w="8135728" h="6434622">
                <a:moveTo>
                  <a:pt x="0" y="0"/>
                </a:moveTo>
                <a:lnTo>
                  <a:pt x="8135728" y="0"/>
                </a:lnTo>
                <a:lnTo>
                  <a:pt x="8135728" y="6434622"/>
                </a:lnTo>
                <a:lnTo>
                  <a:pt x="0" y="6434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003502" y="4192255"/>
            <a:ext cx="4035683" cy="3203466"/>
          </a:xfrm>
          <a:custGeom>
            <a:avLst/>
            <a:gdLst/>
            <a:ahLst/>
            <a:cxnLst/>
            <a:rect l="l" t="t" r="r" b="b"/>
            <a:pathLst>
              <a:path w="4035683" h="3203466">
                <a:moveTo>
                  <a:pt x="0" y="0"/>
                </a:moveTo>
                <a:lnTo>
                  <a:pt x="4035683" y="0"/>
                </a:lnTo>
                <a:lnTo>
                  <a:pt x="4035683" y="3203466"/>
                </a:lnTo>
                <a:lnTo>
                  <a:pt x="0" y="32034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289367" y="3091889"/>
            <a:ext cx="1387623" cy="1141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42"/>
              </a:lnSpc>
            </a:pPr>
            <a:r>
              <a:rPr lang="en-US" sz="7296" b="1">
                <a:solidFill>
                  <a:srgbClr val="F0F4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89367" y="5182191"/>
            <a:ext cx="1387623" cy="1141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42"/>
              </a:lnSpc>
            </a:pPr>
            <a:r>
              <a:rPr lang="en-US" sz="7296" b="1">
                <a:solidFill>
                  <a:srgbClr val="F0F4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89367" y="7269063"/>
            <a:ext cx="1387623" cy="1141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42"/>
              </a:lnSpc>
            </a:pPr>
            <a:r>
              <a:rPr lang="en-US" sz="7296" b="1">
                <a:solidFill>
                  <a:srgbClr val="F0F4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650069" y="1521615"/>
            <a:ext cx="9353433" cy="529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0"/>
              </a:lnSpc>
            </a:pPr>
            <a:r>
              <a:rPr lang="en-US" sz="3399" b="1">
                <a:solidFill>
                  <a:srgbClr val="031D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Keunggulan Kompetitif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650069" y="3180447"/>
            <a:ext cx="457158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1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Visualisasi Interaktif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650069" y="5105400"/>
            <a:ext cx="675069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1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Motivasi Belajar Melalui Gamifikasi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650069" y="7178551"/>
            <a:ext cx="457158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1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Akses Mudah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650069" y="3680776"/>
            <a:ext cx="7968859" cy="752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7"/>
              </a:lnSpc>
            </a:pPr>
            <a:r>
              <a:rPr lang="en-US" sz="1999" spc="2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Menggunakan animasi  yang mudah dipahami untuk menjelaskan konsep kompleks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650069" y="5771078"/>
            <a:ext cx="7968859" cy="752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7"/>
              </a:lnSpc>
            </a:pPr>
            <a:r>
              <a:rPr lang="en-US" sz="1999" spc="2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Hadiah bulanan dan leaderboard meningkatkan keterlibatan dan minat pengguna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650069" y="7857950"/>
            <a:ext cx="7968859" cy="752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7"/>
              </a:lnSpc>
            </a:pPr>
            <a:r>
              <a:rPr lang="en-US" sz="1999" spc="2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Bisa diakses melalui web di berbagai perangkat (laptop, tablet, smartphone).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37519" y="2884242"/>
            <a:ext cx="14012961" cy="3207469"/>
            <a:chOff x="0" y="0"/>
            <a:chExt cx="2170974" cy="4969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70974" cy="496921"/>
            </a:xfrm>
            <a:custGeom>
              <a:avLst/>
              <a:gdLst/>
              <a:ahLst/>
              <a:cxnLst/>
              <a:rect l="l" t="t" r="r" b="b"/>
              <a:pathLst>
                <a:path w="2170974" h="496921">
                  <a:moveTo>
                    <a:pt x="8840" y="0"/>
                  </a:moveTo>
                  <a:lnTo>
                    <a:pt x="2162135" y="0"/>
                  </a:lnTo>
                  <a:cubicBezTo>
                    <a:pt x="2167017" y="0"/>
                    <a:pt x="2170974" y="3958"/>
                    <a:pt x="2170974" y="8840"/>
                  </a:cubicBezTo>
                  <a:lnTo>
                    <a:pt x="2170974" y="488081"/>
                  </a:lnTo>
                  <a:cubicBezTo>
                    <a:pt x="2170974" y="492963"/>
                    <a:pt x="2167017" y="496921"/>
                    <a:pt x="2162135" y="496921"/>
                  </a:cubicBezTo>
                  <a:lnTo>
                    <a:pt x="8840" y="496921"/>
                  </a:lnTo>
                  <a:cubicBezTo>
                    <a:pt x="3958" y="496921"/>
                    <a:pt x="0" y="492963"/>
                    <a:pt x="0" y="488081"/>
                  </a:cubicBezTo>
                  <a:lnTo>
                    <a:pt x="0" y="8840"/>
                  </a:lnTo>
                  <a:cubicBezTo>
                    <a:pt x="0" y="3958"/>
                    <a:pt x="3958" y="0"/>
                    <a:pt x="8840" y="0"/>
                  </a:cubicBezTo>
                  <a:close/>
                </a:path>
              </a:pathLst>
            </a:custGeom>
            <a:blipFill>
              <a:blip r:embed="rId2"/>
              <a:stretch>
                <a:fillRect t="-72873" b="-72873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2966540" y="1460650"/>
            <a:ext cx="12354920" cy="597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1"/>
              </a:lnSpc>
            </a:pPr>
            <a:r>
              <a:rPr lang="en-US" sz="3811" b="1">
                <a:solidFill>
                  <a:srgbClr val="031D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Target Pasar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25920" y="6511839"/>
            <a:ext cx="4571583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1" spc="1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Mahasiswa Kedokteran &amp; Pelajar SMA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73334" y="6721389"/>
            <a:ext cx="4571583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spc="1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Guru &amp; Dosen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911643" y="6546130"/>
            <a:ext cx="4571583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1" spc="1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Pecinta Ilmu &amp; Masyarakat Umum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47066" y="7702222"/>
            <a:ext cx="4329291" cy="1143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7"/>
              </a:lnSpc>
            </a:pPr>
            <a:r>
              <a:rPr lang="en-US" sz="1999" spc="2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Pengguna yang perlu mempelajari anatomi sebagai bagian dari kurikulum mereka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73334" y="7702222"/>
            <a:ext cx="4329291" cy="1143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7"/>
              </a:lnSpc>
            </a:pPr>
            <a:r>
              <a:rPr lang="en-US" sz="1999" spc="2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Menggunakan platform sebagai alat bantu untuk mengajar dan menguji pemahaman siswa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32789" y="7703734"/>
            <a:ext cx="4329291" cy="1143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7"/>
              </a:lnSpc>
            </a:pPr>
            <a:r>
              <a:rPr lang="en-US" sz="1999" spc="2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Siapa saja yang tertarik untuk belajar tentang anatomi manusia</a:t>
            </a:r>
          </a:p>
        </p:txBody>
      </p:sp>
      <p:sp>
        <p:nvSpPr>
          <p:cNvPr id="11" name="Freeform 11"/>
          <p:cNvSpPr/>
          <p:nvPr/>
        </p:nvSpPr>
        <p:spPr>
          <a:xfrm>
            <a:off x="12356712" y="-3838022"/>
            <a:ext cx="8135728" cy="6434622"/>
          </a:xfrm>
          <a:custGeom>
            <a:avLst/>
            <a:gdLst/>
            <a:ahLst/>
            <a:cxnLst/>
            <a:rect l="l" t="t" r="r" b="b"/>
            <a:pathLst>
              <a:path w="8135728" h="6434622">
                <a:moveTo>
                  <a:pt x="0" y="0"/>
                </a:moveTo>
                <a:lnTo>
                  <a:pt x="8135729" y="0"/>
                </a:lnTo>
                <a:lnTo>
                  <a:pt x="8135729" y="6434622"/>
                </a:lnTo>
                <a:lnTo>
                  <a:pt x="0" y="6434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3279035" y="6331582"/>
            <a:ext cx="8135728" cy="6434622"/>
          </a:xfrm>
          <a:custGeom>
            <a:avLst/>
            <a:gdLst/>
            <a:ahLst/>
            <a:cxnLst/>
            <a:rect l="l" t="t" r="r" b="b"/>
            <a:pathLst>
              <a:path w="8135728" h="6434622">
                <a:moveTo>
                  <a:pt x="0" y="0"/>
                </a:moveTo>
                <a:lnTo>
                  <a:pt x="8135729" y="0"/>
                </a:lnTo>
                <a:lnTo>
                  <a:pt x="8135729" y="6434622"/>
                </a:lnTo>
                <a:lnTo>
                  <a:pt x="0" y="6434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98148" y="2859748"/>
            <a:ext cx="1225289" cy="1225289"/>
            <a:chOff x="0" y="0"/>
            <a:chExt cx="322710" cy="3227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2710" cy="322710"/>
            </a:xfrm>
            <a:custGeom>
              <a:avLst/>
              <a:gdLst/>
              <a:ahLst/>
              <a:cxnLst/>
              <a:rect l="l" t="t" r="r" b="b"/>
              <a:pathLst>
                <a:path w="322710" h="322710">
                  <a:moveTo>
                    <a:pt x="113732" y="0"/>
                  </a:moveTo>
                  <a:lnTo>
                    <a:pt x="208978" y="0"/>
                  </a:lnTo>
                  <a:cubicBezTo>
                    <a:pt x="239141" y="0"/>
                    <a:pt x="268070" y="11982"/>
                    <a:pt x="289398" y="33311"/>
                  </a:cubicBezTo>
                  <a:cubicBezTo>
                    <a:pt x="310727" y="54640"/>
                    <a:pt x="322710" y="83568"/>
                    <a:pt x="322710" y="113732"/>
                  </a:cubicBezTo>
                  <a:lnTo>
                    <a:pt x="322710" y="208978"/>
                  </a:lnTo>
                  <a:cubicBezTo>
                    <a:pt x="322710" y="239141"/>
                    <a:pt x="310727" y="268070"/>
                    <a:pt x="289398" y="289398"/>
                  </a:cubicBezTo>
                  <a:cubicBezTo>
                    <a:pt x="268070" y="310727"/>
                    <a:pt x="239141" y="322710"/>
                    <a:pt x="208978" y="322710"/>
                  </a:cubicBezTo>
                  <a:lnTo>
                    <a:pt x="113732" y="322710"/>
                  </a:lnTo>
                  <a:cubicBezTo>
                    <a:pt x="83568" y="322710"/>
                    <a:pt x="54640" y="310727"/>
                    <a:pt x="33311" y="289398"/>
                  </a:cubicBezTo>
                  <a:cubicBezTo>
                    <a:pt x="11982" y="268070"/>
                    <a:pt x="0" y="239141"/>
                    <a:pt x="0" y="208978"/>
                  </a:cubicBezTo>
                  <a:lnTo>
                    <a:pt x="0" y="113732"/>
                  </a:lnTo>
                  <a:cubicBezTo>
                    <a:pt x="0" y="83568"/>
                    <a:pt x="11982" y="54640"/>
                    <a:pt x="33311" y="33311"/>
                  </a:cubicBezTo>
                  <a:cubicBezTo>
                    <a:pt x="54640" y="11982"/>
                    <a:pt x="83568" y="0"/>
                    <a:pt x="11373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64CA2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266700"/>
              <a:ext cx="322710" cy="589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9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498148" y="5143500"/>
            <a:ext cx="1225289" cy="1225289"/>
            <a:chOff x="0" y="0"/>
            <a:chExt cx="322710" cy="3227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2710" cy="322710"/>
            </a:xfrm>
            <a:custGeom>
              <a:avLst/>
              <a:gdLst/>
              <a:ahLst/>
              <a:cxnLst/>
              <a:rect l="l" t="t" r="r" b="b"/>
              <a:pathLst>
                <a:path w="322710" h="322710">
                  <a:moveTo>
                    <a:pt x="113732" y="0"/>
                  </a:moveTo>
                  <a:lnTo>
                    <a:pt x="208978" y="0"/>
                  </a:lnTo>
                  <a:cubicBezTo>
                    <a:pt x="239141" y="0"/>
                    <a:pt x="268070" y="11982"/>
                    <a:pt x="289398" y="33311"/>
                  </a:cubicBezTo>
                  <a:cubicBezTo>
                    <a:pt x="310727" y="54640"/>
                    <a:pt x="322710" y="83568"/>
                    <a:pt x="322710" y="113732"/>
                  </a:cubicBezTo>
                  <a:lnTo>
                    <a:pt x="322710" y="208978"/>
                  </a:lnTo>
                  <a:cubicBezTo>
                    <a:pt x="322710" y="239141"/>
                    <a:pt x="310727" y="268070"/>
                    <a:pt x="289398" y="289398"/>
                  </a:cubicBezTo>
                  <a:cubicBezTo>
                    <a:pt x="268070" y="310727"/>
                    <a:pt x="239141" y="322710"/>
                    <a:pt x="208978" y="322710"/>
                  </a:cubicBezTo>
                  <a:lnTo>
                    <a:pt x="113732" y="322710"/>
                  </a:lnTo>
                  <a:cubicBezTo>
                    <a:pt x="83568" y="322710"/>
                    <a:pt x="54640" y="310727"/>
                    <a:pt x="33311" y="289398"/>
                  </a:cubicBezTo>
                  <a:cubicBezTo>
                    <a:pt x="11982" y="268070"/>
                    <a:pt x="0" y="239141"/>
                    <a:pt x="0" y="208978"/>
                  </a:cubicBezTo>
                  <a:lnTo>
                    <a:pt x="0" y="113732"/>
                  </a:lnTo>
                  <a:cubicBezTo>
                    <a:pt x="0" y="83568"/>
                    <a:pt x="11982" y="54640"/>
                    <a:pt x="33311" y="33311"/>
                  </a:cubicBezTo>
                  <a:cubicBezTo>
                    <a:pt x="54640" y="11982"/>
                    <a:pt x="83568" y="0"/>
                    <a:pt x="11373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64CA2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266700"/>
              <a:ext cx="322710" cy="589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9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498148" y="7634438"/>
            <a:ext cx="1225289" cy="1225289"/>
            <a:chOff x="0" y="0"/>
            <a:chExt cx="322710" cy="32271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2710" cy="322710"/>
            </a:xfrm>
            <a:custGeom>
              <a:avLst/>
              <a:gdLst/>
              <a:ahLst/>
              <a:cxnLst/>
              <a:rect l="l" t="t" r="r" b="b"/>
              <a:pathLst>
                <a:path w="322710" h="322710">
                  <a:moveTo>
                    <a:pt x="113732" y="0"/>
                  </a:moveTo>
                  <a:lnTo>
                    <a:pt x="208978" y="0"/>
                  </a:lnTo>
                  <a:cubicBezTo>
                    <a:pt x="239141" y="0"/>
                    <a:pt x="268070" y="11982"/>
                    <a:pt x="289398" y="33311"/>
                  </a:cubicBezTo>
                  <a:cubicBezTo>
                    <a:pt x="310727" y="54640"/>
                    <a:pt x="322710" y="83568"/>
                    <a:pt x="322710" y="113732"/>
                  </a:cubicBezTo>
                  <a:lnTo>
                    <a:pt x="322710" y="208978"/>
                  </a:lnTo>
                  <a:cubicBezTo>
                    <a:pt x="322710" y="239141"/>
                    <a:pt x="310727" y="268070"/>
                    <a:pt x="289398" y="289398"/>
                  </a:cubicBezTo>
                  <a:cubicBezTo>
                    <a:pt x="268070" y="310727"/>
                    <a:pt x="239141" y="322710"/>
                    <a:pt x="208978" y="322710"/>
                  </a:cubicBezTo>
                  <a:lnTo>
                    <a:pt x="113732" y="322710"/>
                  </a:lnTo>
                  <a:cubicBezTo>
                    <a:pt x="83568" y="322710"/>
                    <a:pt x="54640" y="310727"/>
                    <a:pt x="33311" y="289398"/>
                  </a:cubicBezTo>
                  <a:cubicBezTo>
                    <a:pt x="11982" y="268070"/>
                    <a:pt x="0" y="239141"/>
                    <a:pt x="0" y="208978"/>
                  </a:cubicBezTo>
                  <a:lnTo>
                    <a:pt x="0" y="113732"/>
                  </a:lnTo>
                  <a:cubicBezTo>
                    <a:pt x="0" y="83568"/>
                    <a:pt x="11982" y="54640"/>
                    <a:pt x="33311" y="33311"/>
                  </a:cubicBezTo>
                  <a:cubicBezTo>
                    <a:pt x="54640" y="11982"/>
                    <a:pt x="83568" y="0"/>
                    <a:pt x="11373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64CA2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266700"/>
              <a:ext cx="322710" cy="589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9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14996" y="1136663"/>
            <a:ext cx="4869430" cy="8013673"/>
            <a:chOff x="0" y="0"/>
            <a:chExt cx="754402" cy="12415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54402" cy="1241528"/>
            </a:xfrm>
            <a:custGeom>
              <a:avLst/>
              <a:gdLst/>
              <a:ahLst/>
              <a:cxnLst/>
              <a:rect l="l" t="t" r="r" b="b"/>
              <a:pathLst>
                <a:path w="754402" h="1241528">
                  <a:moveTo>
                    <a:pt x="77905" y="0"/>
                  </a:moveTo>
                  <a:lnTo>
                    <a:pt x="676497" y="0"/>
                  </a:lnTo>
                  <a:cubicBezTo>
                    <a:pt x="697159" y="0"/>
                    <a:pt x="716974" y="8208"/>
                    <a:pt x="731584" y="22818"/>
                  </a:cubicBezTo>
                  <a:cubicBezTo>
                    <a:pt x="746194" y="37428"/>
                    <a:pt x="754402" y="57243"/>
                    <a:pt x="754402" y="77905"/>
                  </a:cubicBezTo>
                  <a:lnTo>
                    <a:pt x="754402" y="1163622"/>
                  </a:lnTo>
                  <a:cubicBezTo>
                    <a:pt x="754402" y="1184284"/>
                    <a:pt x="746194" y="1204100"/>
                    <a:pt x="731584" y="1218710"/>
                  </a:cubicBezTo>
                  <a:cubicBezTo>
                    <a:pt x="716974" y="1233320"/>
                    <a:pt x="697159" y="1241528"/>
                    <a:pt x="676497" y="1241528"/>
                  </a:cubicBezTo>
                  <a:lnTo>
                    <a:pt x="77905" y="1241528"/>
                  </a:lnTo>
                  <a:cubicBezTo>
                    <a:pt x="57243" y="1241528"/>
                    <a:pt x="37428" y="1233320"/>
                    <a:pt x="22818" y="1218710"/>
                  </a:cubicBezTo>
                  <a:cubicBezTo>
                    <a:pt x="8208" y="1204100"/>
                    <a:pt x="0" y="1184284"/>
                    <a:pt x="0" y="1163622"/>
                  </a:cubicBezTo>
                  <a:lnTo>
                    <a:pt x="0" y="77905"/>
                  </a:lnTo>
                  <a:cubicBezTo>
                    <a:pt x="0" y="57243"/>
                    <a:pt x="8208" y="37428"/>
                    <a:pt x="22818" y="22818"/>
                  </a:cubicBezTo>
                  <a:cubicBezTo>
                    <a:pt x="37428" y="8208"/>
                    <a:pt x="57243" y="0"/>
                    <a:pt x="77905" y="0"/>
                  </a:cubicBezTo>
                  <a:close/>
                </a:path>
              </a:pathLst>
            </a:custGeom>
            <a:blipFill>
              <a:blip r:embed="rId2"/>
              <a:stretch>
                <a:fillRect l="-96285" r="-96285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7498148" y="1408223"/>
            <a:ext cx="8803154" cy="620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1"/>
              </a:lnSpc>
            </a:pPr>
            <a:r>
              <a:rPr lang="en-US" sz="3999" b="1">
                <a:solidFill>
                  <a:srgbClr val="031D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Bisnis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04773" y="2688862"/>
            <a:ext cx="4571583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spc="19">
                <a:solidFill>
                  <a:srgbClr val="031D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Langganan Premium</a:t>
            </a:r>
          </a:p>
        </p:txBody>
      </p:sp>
      <p:sp>
        <p:nvSpPr>
          <p:cNvPr id="15" name="Freeform 15"/>
          <p:cNvSpPr/>
          <p:nvPr/>
        </p:nvSpPr>
        <p:spPr>
          <a:xfrm>
            <a:off x="13191436" y="-2704304"/>
            <a:ext cx="8135728" cy="6434622"/>
          </a:xfrm>
          <a:custGeom>
            <a:avLst/>
            <a:gdLst/>
            <a:ahLst/>
            <a:cxnLst/>
            <a:rect l="l" t="t" r="r" b="b"/>
            <a:pathLst>
              <a:path w="8135728" h="6434622">
                <a:moveTo>
                  <a:pt x="0" y="0"/>
                </a:moveTo>
                <a:lnTo>
                  <a:pt x="8135728" y="0"/>
                </a:lnTo>
                <a:lnTo>
                  <a:pt x="8135728" y="6434621"/>
                </a:lnTo>
                <a:lnTo>
                  <a:pt x="0" y="64346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3279035" y="6331582"/>
            <a:ext cx="8135728" cy="6434622"/>
          </a:xfrm>
          <a:custGeom>
            <a:avLst/>
            <a:gdLst/>
            <a:ahLst/>
            <a:cxnLst/>
            <a:rect l="l" t="t" r="r" b="b"/>
            <a:pathLst>
              <a:path w="8135728" h="6434622">
                <a:moveTo>
                  <a:pt x="0" y="0"/>
                </a:moveTo>
                <a:lnTo>
                  <a:pt x="8135729" y="0"/>
                </a:lnTo>
                <a:lnTo>
                  <a:pt x="8135729" y="6434622"/>
                </a:lnTo>
                <a:lnTo>
                  <a:pt x="0" y="6434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9204773" y="5066065"/>
            <a:ext cx="4571583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spc="19">
                <a:solidFill>
                  <a:srgbClr val="031D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Freemium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204773" y="7701554"/>
            <a:ext cx="4571583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spc="19">
                <a:solidFill>
                  <a:srgbClr val="031D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Sponsor &amp; Kolaborasi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580448" y="3103071"/>
            <a:ext cx="1060690" cy="662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3928" b="1" spc="31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580448" y="5386105"/>
            <a:ext cx="1060690" cy="662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3928" b="1" spc="31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580448" y="7899237"/>
            <a:ext cx="1060690" cy="662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3928" b="1" spc="31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037548" y="3213876"/>
            <a:ext cx="5724354" cy="1533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7" lvl="1" indent="-215899" algn="l">
              <a:lnSpc>
                <a:spcPts val="3147"/>
              </a:lnSpc>
              <a:buFont typeface="Arial"/>
              <a:buChar char="•"/>
            </a:pPr>
            <a:r>
              <a:rPr lang="en-US" sz="1999" spc="2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Akses ke semua materi pembelajaran dan kuis.</a:t>
            </a:r>
          </a:p>
          <a:p>
            <a:pPr marL="431797" lvl="1" indent="-215899" algn="l">
              <a:lnSpc>
                <a:spcPts val="3147"/>
              </a:lnSpc>
              <a:buFont typeface="Arial"/>
              <a:buChar char="•"/>
            </a:pPr>
            <a:r>
              <a:rPr lang="en-US" sz="1999" spc="2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Hak untuk mengikuti kuis berhadiah bulanan.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037548" y="5567080"/>
            <a:ext cx="5724354" cy="1533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7" lvl="1" indent="-215899" algn="l">
              <a:lnSpc>
                <a:spcPts val="3147"/>
              </a:lnSpc>
              <a:buFont typeface="Arial"/>
              <a:buChar char="•"/>
            </a:pPr>
            <a:r>
              <a:rPr lang="en-US" sz="1999" spc="2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Akses terbatas ke materi pembelajaran dasar dan kuis.</a:t>
            </a:r>
          </a:p>
          <a:p>
            <a:pPr marL="431797" lvl="1" indent="-215899" algn="l">
              <a:lnSpc>
                <a:spcPts val="3147"/>
              </a:lnSpc>
              <a:buFont typeface="Arial"/>
              <a:buChar char="•"/>
            </a:pPr>
            <a:r>
              <a:rPr lang="en-US" sz="1999" spc="2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Pembelian akses ke modul dan materi tertentu secara terpisah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144000" y="8231144"/>
            <a:ext cx="5724354" cy="752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7" lvl="1" indent="-215899" algn="l">
              <a:lnSpc>
                <a:spcPts val="3147"/>
              </a:lnSpc>
              <a:buFont typeface="Arial"/>
              <a:buChar char="•"/>
            </a:pPr>
            <a:r>
              <a:rPr lang="en-US" sz="1999" spc="2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Kemitraan dengan lembaga pendidikan dan sponsor untuk hadiah bulanan.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4206755" cy="10287000"/>
            <a:chOff x="0" y="0"/>
            <a:chExt cx="110795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7952" cy="2709333"/>
            </a:xfrm>
            <a:custGeom>
              <a:avLst/>
              <a:gdLst/>
              <a:ahLst/>
              <a:cxnLst/>
              <a:rect l="l" t="t" r="r" b="b"/>
              <a:pathLst>
                <a:path w="1107952" h="2709333">
                  <a:moveTo>
                    <a:pt x="0" y="0"/>
                  </a:moveTo>
                  <a:lnTo>
                    <a:pt x="1107952" y="0"/>
                  </a:lnTo>
                  <a:lnTo>
                    <a:pt x="110795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64CA2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266700"/>
              <a:ext cx="1107952" cy="2976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96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2729413" y="4550111"/>
            <a:ext cx="11274089" cy="0"/>
          </a:xfrm>
          <a:prstGeom prst="line">
            <a:avLst/>
          </a:prstGeom>
          <a:ln w="38100" cap="flat">
            <a:solidFill>
              <a:srgbClr val="8198CB">
                <a:alpha val="96863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V="1">
            <a:off x="2729413" y="6640413"/>
            <a:ext cx="11274089" cy="0"/>
          </a:xfrm>
          <a:prstGeom prst="line">
            <a:avLst/>
          </a:prstGeom>
          <a:ln w="38100" cap="flat">
            <a:solidFill>
              <a:srgbClr val="8198CB">
                <a:alpha val="96863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2729413" y="8727285"/>
            <a:ext cx="11274089" cy="0"/>
          </a:xfrm>
          <a:prstGeom prst="line">
            <a:avLst/>
          </a:prstGeom>
          <a:ln w="38100" cap="flat">
            <a:solidFill>
              <a:srgbClr val="8198CB">
                <a:alpha val="96863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2308967" y="-2687171"/>
            <a:ext cx="8135728" cy="6434622"/>
          </a:xfrm>
          <a:custGeom>
            <a:avLst/>
            <a:gdLst/>
            <a:ahLst/>
            <a:cxnLst/>
            <a:rect l="l" t="t" r="r" b="b"/>
            <a:pathLst>
              <a:path w="8135728" h="6434622">
                <a:moveTo>
                  <a:pt x="0" y="0"/>
                </a:moveTo>
                <a:lnTo>
                  <a:pt x="8135728" y="0"/>
                </a:lnTo>
                <a:lnTo>
                  <a:pt x="8135728" y="6434622"/>
                </a:lnTo>
                <a:lnTo>
                  <a:pt x="0" y="6434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451177" y="3809825"/>
            <a:ext cx="3207335" cy="4114800"/>
          </a:xfrm>
          <a:custGeom>
            <a:avLst/>
            <a:gdLst/>
            <a:ahLst/>
            <a:cxnLst/>
            <a:rect l="l" t="t" r="r" b="b"/>
            <a:pathLst>
              <a:path w="3207335" h="4114800">
                <a:moveTo>
                  <a:pt x="0" y="0"/>
                </a:moveTo>
                <a:lnTo>
                  <a:pt x="3207335" y="0"/>
                </a:lnTo>
                <a:lnTo>
                  <a:pt x="32073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289367" y="3091889"/>
            <a:ext cx="1387623" cy="1141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42"/>
              </a:lnSpc>
            </a:pPr>
            <a:r>
              <a:rPr lang="en-US" sz="7296" b="1">
                <a:solidFill>
                  <a:srgbClr val="F0F4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89367" y="5182191"/>
            <a:ext cx="1387623" cy="1141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42"/>
              </a:lnSpc>
            </a:pPr>
            <a:r>
              <a:rPr lang="en-US" sz="7296" b="1">
                <a:solidFill>
                  <a:srgbClr val="F0F4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89367" y="7269063"/>
            <a:ext cx="1387623" cy="1141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42"/>
              </a:lnSpc>
            </a:pPr>
            <a:r>
              <a:rPr lang="en-US" sz="7296" b="1">
                <a:solidFill>
                  <a:srgbClr val="F0F4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650069" y="1521615"/>
            <a:ext cx="9353433" cy="547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5"/>
              </a:lnSpc>
            </a:pPr>
            <a:r>
              <a:rPr lang="en-US" sz="3499" b="1">
                <a:solidFill>
                  <a:srgbClr val="031D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Rencana Pemasaran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650069" y="3180447"/>
            <a:ext cx="4571583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spc="1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Pemasaran Digital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650069" y="5270749"/>
            <a:ext cx="7302371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spc="1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Kolaborasi dengan Sekolah &amp; Universitas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650069" y="7357621"/>
            <a:ext cx="457158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1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Promosi Hadiah Bulanan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650069" y="3680776"/>
            <a:ext cx="8851538" cy="752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7" lvl="1" indent="-215899" algn="l">
              <a:lnSpc>
                <a:spcPts val="3147"/>
              </a:lnSpc>
              <a:buFont typeface="Arial"/>
              <a:buChar char="•"/>
            </a:pPr>
            <a:r>
              <a:rPr lang="en-US" sz="1999" spc="2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Kampanye iklan di media sosial (Facebook, Instagram, TikTok).</a:t>
            </a:r>
          </a:p>
          <a:p>
            <a:pPr marL="431797" lvl="1" indent="-215899" algn="l">
              <a:lnSpc>
                <a:spcPts val="3147"/>
              </a:lnSpc>
              <a:buFont typeface="Arial"/>
              <a:buChar char="•"/>
            </a:pPr>
            <a:r>
              <a:rPr lang="en-US" sz="1999" spc="2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Konten blog dan video edukatif untuk meningkatkan SEO.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650069" y="5771078"/>
            <a:ext cx="8851538" cy="752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7"/>
              </a:lnSpc>
            </a:pPr>
            <a:r>
              <a:rPr lang="en-US" sz="1999" spc="2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Kerjasama dengan lembaga pendidikan untuk menawarkan platform ini kepada siswa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650069" y="7857950"/>
            <a:ext cx="8851538" cy="752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7"/>
              </a:lnSpc>
            </a:pPr>
            <a:r>
              <a:rPr lang="en-US" sz="1999" spc="2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Iklan berfokus pada motivasi untuk belajar dan mendapatkan hadiah menarik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98148" y="2859748"/>
            <a:ext cx="1225289" cy="1225289"/>
            <a:chOff x="0" y="0"/>
            <a:chExt cx="322710" cy="3227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2710" cy="322710"/>
            </a:xfrm>
            <a:custGeom>
              <a:avLst/>
              <a:gdLst/>
              <a:ahLst/>
              <a:cxnLst/>
              <a:rect l="l" t="t" r="r" b="b"/>
              <a:pathLst>
                <a:path w="322710" h="322710">
                  <a:moveTo>
                    <a:pt x="113732" y="0"/>
                  </a:moveTo>
                  <a:lnTo>
                    <a:pt x="208978" y="0"/>
                  </a:lnTo>
                  <a:cubicBezTo>
                    <a:pt x="239141" y="0"/>
                    <a:pt x="268070" y="11982"/>
                    <a:pt x="289398" y="33311"/>
                  </a:cubicBezTo>
                  <a:cubicBezTo>
                    <a:pt x="310727" y="54640"/>
                    <a:pt x="322710" y="83568"/>
                    <a:pt x="322710" y="113732"/>
                  </a:cubicBezTo>
                  <a:lnTo>
                    <a:pt x="322710" y="208978"/>
                  </a:lnTo>
                  <a:cubicBezTo>
                    <a:pt x="322710" y="239141"/>
                    <a:pt x="310727" y="268070"/>
                    <a:pt x="289398" y="289398"/>
                  </a:cubicBezTo>
                  <a:cubicBezTo>
                    <a:pt x="268070" y="310727"/>
                    <a:pt x="239141" y="322710"/>
                    <a:pt x="208978" y="322710"/>
                  </a:cubicBezTo>
                  <a:lnTo>
                    <a:pt x="113732" y="322710"/>
                  </a:lnTo>
                  <a:cubicBezTo>
                    <a:pt x="83568" y="322710"/>
                    <a:pt x="54640" y="310727"/>
                    <a:pt x="33311" y="289398"/>
                  </a:cubicBezTo>
                  <a:cubicBezTo>
                    <a:pt x="11982" y="268070"/>
                    <a:pt x="0" y="239141"/>
                    <a:pt x="0" y="208978"/>
                  </a:cubicBezTo>
                  <a:lnTo>
                    <a:pt x="0" y="113732"/>
                  </a:lnTo>
                  <a:cubicBezTo>
                    <a:pt x="0" y="83568"/>
                    <a:pt x="11982" y="54640"/>
                    <a:pt x="33311" y="33311"/>
                  </a:cubicBezTo>
                  <a:cubicBezTo>
                    <a:pt x="54640" y="11982"/>
                    <a:pt x="83568" y="0"/>
                    <a:pt x="11373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64CA2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266700"/>
              <a:ext cx="322710" cy="589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9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498148" y="5143500"/>
            <a:ext cx="1225289" cy="1225289"/>
            <a:chOff x="0" y="0"/>
            <a:chExt cx="322710" cy="3227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2710" cy="322710"/>
            </a:xfrm>
            <a:custGeom>
              <a:avLst/>
              <a:gdLst/>
              <a:ahLst/>
              <a:cxnLst/>
              <a:rect l="l" t="t" r="r" b="b"/>
              <a:pathLst>
                <a:path w="322710" h="322710">
                  <a:moveTo>
                    <a:pt x="113732" y="0"/>
                  </a:moveTo>
                  <a:lnTo>
                    <a:pt x="208978" y="0"/>
                  </a:lnTo>
                  <a:cubicBezTo>
                    <a:pt x="239141" y="0"/>
                    <a:pt x="268070" y="11982"/>
                    <a:pt x="289398" y="33311"/>
                  </a:cubicBezTo>
                  <a:cubicBezTo>
                    <a:pt x="310727" y="54640"/>
                    <a:pt x="322710" y="83568"/>
                    <a:pt x="322710" y="113732"/>
                  </a:cubicBezTo>
                  <a:lnTo>
                    <a:pt x="322710" y="208978"/>
                  </a:lnTo>
                  <a:cubicBezTo>
                    <a:pt x="322710" y="239141"/>
                    <a:pt x="310727" y="268070"/>
                    <a:pt x="289398" y="289398"/>
                  </a:cubicBezTo>
                  <a:cubicBezTo>
                    <a:pt x="268070" y="310727"/>
                    <a:pt x="239141" y="322710"/>
                    <a:pt x="208978" y="322710"/>
                  </a:cubicBezTo>
                  <a:lnTo>
                    <a:pt x="113732" y="322710"/>
                  </a:lnTo>
                  <a:cubicBezTo>
                    <a:pt x="83568" y="322710"/>
                    <a:pt x="54640" y="310727"/>
                    <a:pt x="33311" y="289398"/>
                  </a:cubicBezTo>
                  <a:cubicBezTo>
                    <a:pt x="11982" y="268070"/>
                    <a:pt x="0" y="239141"/>
                    <a:pt x="0" y="208978"/>
                  </a:cubicBezTo>
                  <a:lnTo>
                    <a:pt x="0" y="113732"/>
                  </a:lnTo>
                  <a:cubicBezTo>
                    <a:pt x="0" y="83568"/>
                    <a:pt x="11982" y="54640"/>
                    <a:pt x="33311" y="33311"/>
                  </a:cubicBezTo>
                  <a:cubicBezTo>
                    <a:pt x="54640" y="11982"/>
                    <a:pt x="83568" y="0"/>
                    <a:pt x="11373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64CA2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266700"/>
              <a:ext cx="322710" cy="589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9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498148" y="7749914"/>
            <a:ext cx="1225289" cy="1225289"/>
            <a:chOff x="0" y="0"/>
            <a:chExt cx="322710" cy="32271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2710" cy="322710"/>
            </a:xfrm>
            <a:custGeom>
              <a:avLst/>
              <a:gdLst/>
              <a:ahLst/>
              <a:cxnLst/>
              <a:rect l="l" t="t" r="r" b="b"/>
              <a:pathLst>
                <a:path w="322710" h="322710">
                  <a:moveTo>
                    <a:pt x="113732" y="0"/>
                  </a:moveTo>
                  <a:lnTo>
                    <a:pt x="208978" y="0"/>
                  </a:lnTo>
                  <a:cubicBezTo>
                    <a:pt x="239141" y="0"/>
                    <a:pt x="268070" y="11982"/>
                    <a:pt x="289398" y="33311"/>
                  </a:cubicBezTo>
                  <a:cubicBezTo>
                    <a:pt x="310727" y="54640"/>
                    <a:pt x="322710" y="83568"/>
                    <a:pt x="322710" y="113732"/>
                  </a:cubicBezTo>
                  <a:lnTo>
                    <a:pt x="322710" y="208978"/>
                  </a:lnTo>
                  <a:cubicBezTo>
                    <a:pt x="322710" y="239141"/>
                    <a:pt x="310727" y="268070"/>
                    <a:pt x="289398" y="289398"/>
                  </a:cubicBezTo>
                  <a:cubicBezTo>
                    <a:pt x="268070" y="310727"/>
                    <a:pt x="239141" y="322710"/>
                    <a:pt x="208978" y="322710"/>
                  </a:cubicBezTo>
                  <a:lnTo>
                    <a:pt x="113732" y="322710"/>
                  </a:lnTo>
                  <a:cubicBezTo>
                    <a:pt x="83568" y="322710"/>
                    <a:pt x="54640" y="310727"/>
                    <a:pt x="33311" y="289398"/>
                  </a:cubicBezTo>
                  <a:cubicBezTo>
                    <a:pt x="11982" y="268070"/>
                    <a:pt x="0" y="239141"/>
                    <a:pt x="0" y="208978"/>
                  </a:cubicBezTo>
                  <a:lnTo>
                    <a:pt x="0" y="113732"/>
                  </a:lnTo>
                  <a:cubicBezTo>
                    <a:pt x="0" y="83568"/>
                    <a:pt x="11982" y="54640"/>
                    <a:pt x="33311" y="33311"/>
                  </a:cubicBezTo>
                  <a:cubicBezTo>
                    <a:pt x="54640" y="11982"/>
                    <a:pt x="83568" y="0"/>
                    <a:pt x="11373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64CA2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266700"/>
              <a:ext cx="322710" cy="589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9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14996" y="1136663"/>
            <a:ext cx="4869430" cy="8013673"/>
            <a:chOff x="0" y="0"/>
            <a:chExt cx="754402" cy="12415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54402" cy="1241528"/>
            </a:xfrm>
            <a:custGeom>
              <a:avLst/>
              <a:gdLst/>
              <a:ahLst/>
              <a:cxnLst/>
              <a:rect l="l" t="t" r="r" b="b"/>
              <a:pathLst>
                <a:path w="754402" h="1241528">
                  <a:moveTo>
                    <a:pt x="77905" y="0"/>
                  </a:moveTo>
                  <a:lnTo>
                    <a:pt x="676497" y="0"/>
                  </a:lnTo>
                  <a:cubicBezTo>
                    <a:pt x="697159" y="0"/>
                    <a:pt x="716974" y="8208"/>
                    <a:pt x="731584" y="22818"/>
                  </a:cubicBezTo>
                  <a:cubicBezTo>
                    <a:pt x="746194" y="37428"/>
                    <a:pt x="754402" y="57243"/>
                    <a:pt x="754402" y="77905"/>
                  </a:cubicBezTo>
                  <a:lnTo>
                    <a:pt x="754402" y="1163622"/>
                  </a:lnTo>
                  <a:cubicBezTo>
                    <a:pt x="754402" y="1184284"/>
                    <a:pt x="746194" y="1204100"/>
                    <a:pt x="731584" y="1218710"/>
                  </a:cubicBezTo>
                  <a:cubicBezTo>
                    <a:pt x="716974" y="1233320"/>
                    <a:pt x="697159" y="1241528"/>
                    <a:pt x="676497" y="1241528"/>
                  </a:cubicBezTo>
                  <a:lnTo>
                    <a:pt x="77905" y="1241528"/>
                  </a:lnTo>
                  <a:cubicBezTo>
                    <a:pt x="57243" y="1241528"/>
                    <a:pt x="37428" y="1233320"/>
                    <a:pt x="22818" y="1218710"/>
                  </a:cubicBezTo>
                  <a:cubicBezTo>
                    <a:pt x="8208" y="1204100"/>
                    <a:pt x="0" y="1184284"/>
                    <a:pt x="0" y="1163622"/>
                  </a:cubicBezTo>
                  <a:lnTo>
                    <a:pt x="0" y="77905"/>
                  </a:lnTo>
                  <a:cubicBezTo>
                    <a:pt x="0" y="57243"/>
                    <a:pt x="8208" y="37428"/>
                    <a:pt x="22818" y="22818"/>
                  </a:cubicBezTo>
                  <a:cubicBezTo>
                    <a:pt x="37428" y="8208"/>
                    <a:pt x="57243" y="0"/>
                    <a:pt x="77905" y="0"/>
                  </a:cubicBezTo>
                  <a:close/>
                </a:path>
              </a:pathLst>
            </a:custGeom>
            <a:blipFill>
              <a:blip r:embed="rId2"/>
              <a:stretch>
                <a:fillRect l="-96285" r="-96285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7498148" y="1408223"/>
            <a:ext cx="8803154" cy="620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1"/>
              </a:lnSpc>
            </a:pPr>
            <a:r>
              <a:rPr lang="en-US" sz="3999" b="1">
                <a:solidFill>
                  <a:srgbClr val="031D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Rencana Pengembangan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04773" y="2688862"/>
            <a:ext cx="6805864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spc="19">
                <a:solidFill>
                  <a:srgbClr val="031D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Tahap 1: Desain &amp; Pengembangan Web (0-3 bulan)</a:t>
            </a:r>
          </a:p>
        </p:txBody>
      </p:sp>
      <p:sp>
        <p:nvSpPr>
          <p:cNvPr id="15" name="Freeform 15"/>
          <p:cNvSpPr/>
          <p:nvPr/>
        </p:nvSpPr>
        <p:spPr>
          <a:xfrm>
            <a:off x="13191436" y="-2704304"/>
            <a:ext cx="8135728" cy="6434622"/>
          </a:xfrm>
          <a:custGeom>
            <a:avLst/>
            <a:gdLst/>
            <a:ahLst/>
            <a:cxnLst/>
            <a:rect l="l" t="t" r="r" b="b"/>
            <a:pathLst>
              <a:path w="8135728" h="6434622">
                <a:moveTo>
                  <a:pt x="0" y="0"/>
                </a:moveTo>
                <a:lnTo>
                  <a:pt x="8135728" y="0"/>
                </a:lnTo>
                <a:lnTo>
                  <a:pt x="8135728" y="6434621"/>
                </a:lnTo>
                <a:lnTo>
                  <a:pt x="0" y="64346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3279035" y="6331582"/>
            <a:ext cx="8135728" cy="6434622"/>
          </a:xfrm>
          <a:custGeom>
            <a:avLst/>
            <a:gdLst/>
            <a:ahLst/>
            <a:cxnLst/>
            <a:rect l="l" t="t" r="r" b="b"/>
            <a:pathLst>
              <a:path w="8135728" h="6434622">
                <a:moveTo>
                  <a:pt x="0" y="0"/>
                </a:moveTo>
                <a:lnTo>
                  <a:pt x="8135729" y="0"/>
                </a:lnTo>
                <a:lnTo>
                  <a:pt x="8135729" y="6434622"/>
                </a:lnTo>
                <a:lnTo>
                  <a:pt x="0" y="6434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9204773" y="5042532"/>
            <a:ext cx="7495457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spc="19">
                <a:solidFill>
                  <a:srgbClr val="031D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Tahap 2: Uji Beta &amp; Umpan Balik Pengguna (3-6 bulan)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204773" y="7701554"/>
            <a:ext cx="6805864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spc="19">
                <a:solidFill>
                  <a:srgbClr val="031D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Tahap 3: Peluncuran Penuh &amp; Ekspansi (6 bulan+)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580448" y="3103071"/>
            <a:ext cx="1060690" cy="662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3928" b="1" spc="31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580448" y="5386105"/>
            <a:ext cx="1060690" cy="662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3928" b="1" spc="31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580448" y="7988039"/>
            <a:ext cx="1060690" cy="662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3928" b="1" spc="31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037548" y="3663642"/>
            <a:ext cx="6973089" cy="752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7" lvl="1" indent="-215899" algn="l">
              <a:lnSpc>
                <a:spcPts val="3147"/>
              </a:lnSpc>
              <a:buFont typeface="Arial"/>
              <a:buChar char="•"/>
            </a:pPr>
            <a:r>
              <a:rPr lang="en-US" sz="1999" spc="2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Pengembangan modul pembelajaran interaktif, sistem kuis, dan fitur dasar.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037548" y="6017257"/>
            <a:ext cx="7263754" cy="1143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7" lvl="1" indent="-215899" algn="l">
              <a:lnSpc>
                <a:spcPts val="3147"/>
              </a:lnSpc>
              <a:buFont typeface="Arial"/>
              <a:buChar char="•"/>
            </a:pPr>
            <a:r>
              <a:rPr lang="en-US" sz="1999" spc="2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Melibatkan pengguna awal untuk menguji platform, memberikan umpan balik, dan melakukan perbaikan.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204773" y="8793052"/>
            <a:ext cx="6973089" cy="752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7" lvl="1" indent="-215899" algn="l">
              <a:lnSpc>
                <a:spcPts val="3147"/>
              </a:lnSpc>
              <a:buFont typeface="Arial"/>
              <a:buChar char="•"/>
            </a:pPr>
            <a:r>
              <a:rPr lang="en-US" sz="1999" spc="2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Rilis penuh platform dengan promosi besar-besaran dan pembaruan fitur secara berkala.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531</Words>
  <Application>Microsoft Office PowerPoint</Application>
  <PresentationFormat>Custom</PresentationFormat>
  <Paragraphs>100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Montserrat</vt:lpstr>
      <vt:lpstr>Calibri</vt:lpstr>
      <vt:lpstr>Mokoto</vt:lpstr>
      <vt:lpstr>Montserrat Bold</vt:lpstr>
      <vt:lpstr>Roca One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Modern Investor Pitch Deck Presentation</dc:title>
  <dc:creator>saila julia</dc:creator>
  <cp:lastModifiedBy>saila julia</cp:lastModifiedBy>
  <cp:revision>1</cp:revision>
  <dcterms:created xsi:type="dcterms:W3CDTF">2006-08-16T00:00:00Z</dcterms:created>
  <dcterms:modified xsi:type="dcterms:W3CDTF">2024-10-22T13:25:47Z</dcterms:modified>
  <dc:identifier>DAGUSiT02QE</dc:identifier>
</cp:coreProperties>
</file>